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1" r:id="rId3"/>
    <p:sldId id="312" r:id="rId4"/>
    <p:sldId id="321" r:id="rId5"/>
    <p:sldId id="313" r:id="rId6"/>
    <p:sldId id="314" r:id="rId7"/>
    <p:sldId id="315" r:id="rId8"/>
    <p:sldId id="316" r:id="rId9"/>
    <p:sldId id="317" r:id="rId10"/>
    <p:sldId id="305" r:id="rId11"/>
    <p:sldId id="273" r:id="rId12"/>
    <p:sldId id="318" r:id="rId13"/>
    <p:sldId id="322" r:id="rId14"/>
    <p:sldId id="326" r:id="rId15"/>
    <p:sldId id="274" r:id="rId16"/>
    <p:sldId id="275" r:id="rId17"/>
    <p:sldId id="279" r:id="rId18"/>
    <p:sldId id="293" r:id="rId19"/>
    <p:sldId id="294" r:id="rId20"/>
    <p:sldId id="324" r:id="rId21"/>
    <p:sldId id="320" r:id="rId22"/>
    <p:sldId id="323" r:id="rId23"/>
    <p:sldId id="282" r:id="rId24"/>
    <p:sldId id="325" r:id="rId25"/>
    <p:sldId id="283" r:id="rId26"/>
    <p:sldId id="327" r:id="rId27"/>
    <p:sldId id="284" r:id="rId28"/>
    <p:sldId id="295" r:id="rId29"/>
    <p:sldId id="329" r:id="rId30"/>
    <p:sldId id="296" r:id="rId31"/>
    <p:sldId id="328" r:id="rId32"/>
    <p:sldId id="298" r:id="rId33"/>
    <p:sldId id="299" r:id="rId34"/>
    <p:sldId id="30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D8D17-8F42-44F9-879A-602FD817960C}" type="datetimeFigureOut">
              <a:rPr lang="en-US" smtClean="0"/>
              <a:pPr/>
              <a:t>3/21/2017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98E61-2E54-40D6-B069-4194FD7107D9}" type="slidenum">
              <a:rPr lang="en-US" smtClean="0"/>
              <a:pPr/>
              <a:t>‹#›</a:t>
            </a:fld>
            <a:endParaRPr lang="en-US" dirty="0"/>
          </a:p>
        </p:txBody>
      </p:sp>
    </p:spTree>
    <p:extLst>
      <p:ext uri="{BB962C8B-B14F-4D97-AF65-F5344CB8AC3E}">
        <p14:creationId xmlns:p14="http://schemas.microsoft.com/office/powerpoint/2010/main" val="354033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298E61-2E54-40D6-B069-4194FD7107D9}"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298E61-2E54-40D6-B069-4194FD7107D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98E61-2E54-40D6-B069-4194FD7107D9}" type="slidenum">
              <a:rPr lang="en-US" smtClean="0"/>
              <a:pPr/>
              <a:t>32</a:t>
            </a:fld>
            <a:endParaRPr lang="en-US" dirty="0"/>
          </a:p>
        </p:txBody>
      </p:sp>
    </p:spTree>
    <p:extLst>
      <p:ext uri="{BB962C8B-B14F-4D97-AF65-F5344CB8AC3E}">
        <p14:creationId xmlns:p14="http://schemas.microsoft.com/office/powerpoint/2010/main" val="74582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B93B5-8529-4B48-91EE-EC619E3BA89B}" type="datetimeFigureOut">
              <a:rPr lang="en-US" smtClean="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B0D2E-C0AD-4133-B330-FE16EC92BF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B93B5-8529-4B48-91EE-EC619E3BA89B}" type="datetimeFigureOut">
              <a:rPr lang="en-US" smtClean="0"/>
              <a:pPr/>
              <a:t>3/21/2017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B0D2E-C0AD-4133-B330-FE16EC92BF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amuk.edu/csc/" TargetMode="External"/><Relationship Id="rId2" Type="http://schemas.openxmlformats.org/officeDocument/2006/relationships/hyperlink" Target="http://www.tamuk.edu/shw/index.html" TargetMode="External"/><Relationship Id="rId1" Type="http://schemas.openxmlformats.org/officeDocument/2006/relationships/slideLayout" Target="../slideLayouts/slideLayout2.xml"/><Relationship Id="rId5" Type="http://schemas.openxmlformats.org/officeDocument/2006/relationships/hyperlink" Target="http://www.tamuk.edu/dean/dean_files/studenthandbook.pdf" TargetMode="External"/><Relationship Id="rId4" Type="http://schemas.openxmlformats.org/officeDocument/2006/relationships/hyperlink" Target="http://www.tamuk.edu/academictest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amuk.edu/registr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2152650"/>
          </a:xfrm>
        </p:spPr>
        <p:txBody>
          <a:bodyPr>
            <a:normAutofit/>
          </a:bodyPr>
          <a:lstStyle/>
          <a:p>
            <a:r>
              <a:rPr lang="en-US" dirty="0" smtClean="0">
                <a:solidFill>
                  <a:srgbClr val="FFFF00"/>
                </a:solidFill>
                <a:latin typeface="Arial" pitchFamily="34" charset="0"/>
                <a:cs typeface="Arial" pitchFamily="34" charset="0"/>
              </a:rPr>
              <a:t>Student Advising Presentation</a:t>
            </a:r>
            <a:endParaRPr lang="en-US"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1371600" y="3886200"/>
            <a:ext cx="6400800" cy="1905000"/>
          </a:xfrm>
        </p:spPr>
        <p:txBody>
          <a:bodyPr>
            <a:normAutofit/>
          </a:bodyPr>
          <a:lstStyle/>
          <a:p>
            <a:r>
              <a:rPr lang="en-US" sz="2800" dirty="0" smtClean="0">
                <a:solidFill>
                  <a:schemeClr val="bg1"/>
                </a:solidFill>
                <a:latin typeface="Arial" pitchFamily="34" charset="0"/>
                <a:cs typeface="Arial" pitchFamily="34" charset="0"/>
              </a:rPr>
              <a:t>Updated Spring 2017</a:t>
            </a:r>
          </a:p>
          <a:p>
            <a:r>
              <a:rPr lang="en-US" sz="2800" dirty="0" smtClean="0">
                <a:solidFill>
                  <a:schemeClr val="bg1"/>
                </a:solidFill>
                <a:latin typeface="Arial" pitchFamily="34" charset="0"/>
                <a:cs typeface="Arial" pitchFamily="34" charset="0"/>
              </a:rPr>
              <a:t>Breanna Bailey, Associate Dean, COE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latin typeface="Arial" pitchFamily="34" charset="0"/>
                <a:cs typeface="Arial" pitchFamily="34" charset="0"/>
              </a:rPr>
              <a:t>General Notes and Policy Changes</a:t>
            </a:r>
          </a:p>
        </p:txBody>
      </p:sp>
      <p:sp>
        <p:nvSpPr>
          <p:cNvPr id="3" name="Content Placeholder 2"/>
          <p:cNvSpPr>
            <a:spLocks noGrp="1"/>
          </p:cNvSpPr>
          <p:nvPr>
            <p:ph idx="1"/>
          </p:nvPr>
        </p:nvSpPr>
        <p:spPr>
          <a:xfrm>
            <a:off x="533400" y="1371600"/>
            <a:ext cx="8229600" cy="5029200"/>
          </a:xfrm>
        </p:spPr>
        <p:txBody>
          <a:bodyPr>
            <a:normAutofit/>
          </a:bodyPr>
          <a:lstStyle/>
          <a:p>
            <a:r>
              <a:rPr lang="en-US" sz="2800" dirty="0" smtClean="0">
                <a:solidFill>
                  <a:schemeClr val="bg1"/>
                </a:solidFill>
                <a:latin typeface="Arial" pitchFamily="34" charset="0"/>
                <a:cs typeface="Arial" pitchFamily="34" charset="0"/>
              </a:rPr>
              <a:t>Many courses are offered only once a year.  Be sure you are paying attention to prerequisites! </a:t>
            </a:r>
          </a:p>
          <a:p>
            <a:pPr lvl="1"/>
            <a:r>
              <a:rPr lang="en-US" sz="2400" dirty="0" smtClean="0">
                <a:solidFill>
                  <a:schemeClr val="bg1"/>
                </a:solidFill>
                <a:latin typeface="Arial" pitchFamily="34" charset="0"/>
                <a:cs typeface="Arial" pitchFamily="34" charset="0"/>
              </a:rPr>
              <a:t>Prerequisite = Courses you must take </a:t>
            </a:r>
            <a:r>
              <a:rPr lang="en-US" sz="2400" dirty="0" smtClean="0">
                <a:solidFill>
                  <a:schemeClr val="accent1"/>
                </a:solidFill>
                <a:latin typeface="Arial" pitchFamily="34" charset="0"/>
                <a:cs typeface="Arial" pitchFamily="34" charset="0"/>
              </a:rPr>
              <a:t>before</a:t>
            </a:r>
            <a:r>
              <a:rPr lang="en-US" sz="2400" dirty="0" smtClean="0">
                <a:solidFill>
                  <a:schemeClr val="bg1"/>
                </a:solidFill>
                <a:latin typeface="Arial" pitchFamily="34" charset="0"/>
                <a:cs typeface="Arial" pitchFamily="34" charset="0"/>
              </a:rPr>
              <a:t> enrolling.</a:t>
            </a:r>
          </a:p>
          <a:p>
            <a:pPr lvl="1"/>
            <a:r>
              <a:rPr lang="en-US" sz="2400" dirty="0" err="1" smtClean="0">
                <a:solidFill>
                  <a:schemeClr val="bg1"/>
                </a:solidFill>
                <a:latin typeface="Arial" pitchFamily="34" charset="0"/>
                <a:cs typeface="Arial" pitchFamily="34" charset="0"/>
              </a:rPr>
              <a:t>Corequisite</a:t>
            </a:r>
            <a:r>
              <a:rPr lang="en-US" sz="2400" dirty="0" smtClean="0">
                <a:solidFill>
                  <a:schemeClr val="bg1"/>
                </a:solidFill>
                <a:latin typeface="Arial" pitchFamily="34" charset="0"/>
                <a:cs typeface="Arial" pitchFamily="34" charset="0"/>
              </a:rPr>
              <a:t> = Courses you must take </a:t>
            </a:r>
            <a:r>
              <a:rPr lang="en-US" sz="2400" dirty="0" smtClean="0">
                <a:solidFill>
                  <a:schemeClr val="accent1"/>
                </a:solidFill>
                <a:latin typeface="Arial" pitchFamily="34" charset="0"/>
                <a:cs typeface="Arial" pitchFamily="34" charset="0"/>
              </a:rPr>
              <a:t>concurrently</a:t>
            </a:r>
            <a:r>
              <a:rPr lang="en-US" sz="2400" dirty="0" smtClean="0">
                <a:solidFill>
                  <a:schemeClr val="bg1"/>
                </a:solidFill>
                <a:latin typeface="Arial" pitchFamily="34" charset="0"/>
                <a:cs typeface="Arial" pitchFamily="34" charset="0"/>
              </a:rPr>
              <a:t> or already have credit in.  </a:t>
            </a:r>
          </a:p>
          <a:p>
            <a:r>
              <a:rPr lang="en-US" sz="2800" dirty="0" smtClean="0">
                <a:solidFill>
                  <a:schemeClr val="bg1"/>
                </a:solidFill>
                <a:latin typeface="Arial" pitchFamily="34" charset="0"/>
                <a:cs typeface="Arial" pitchFamily="34" charset="0"/>
              </a:rPr>
              <a:t>Senior design is (usually) a year-long project.  Teams are formed in the fall and complete work in the spring.  Courses must be taken in sequence.</a:t>
            </a:r>
          </a:p>
        </p:txBody>
      </p:sp>
    </p:spTree>
    <p:extLst>
      <p:ext uri="{BB962C8B-B14F-4D97-AF65-F5344CB8AC3E}">
        <p14:creationId xmlns:p14="http://schemas.microsoft.com/office/powerpoint/2010/main" val="74246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58" y="18473"/>
            <a:ext cx="8229600" cy="1143000"/>
          </a:xfrm>
        </p:spPr>
        <p:txBody>
          <a:bodyPr/>
          <a:lstStyle/>
          <a:p>
            <a:r>
              <a:rPr lang="en-US" dirty="0" smtClean="0">
                <a:solidFill>
                  <a:srgbClr val="FFFF00"/>
                </a:solidFill>
                <a:latin typeface="Arial" pitchFamily="34" charset="0"/>
                <a:cs typeface="Arial" pitchFamily="34" charset="0"/>
              </a:rPr>
              <a:t>Getting Advised</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533400" y="3581400"/>
            <a:ext cx="8229600" cy="2895600"/>
          </a:xfrm>
        </p:spPr>
        <p:txBody>
          <a:bodyPr>
            <a:normAutofit/>
          </a:bodyPr>
          <a:lstStyle/>
          <a:p>
            <a:r>
              <a:rPr lang="en-US" sz="2800" dirty="0" smtClean="0">
                <a:solidFill>
                  <a:schemeClr val="bg1"/>
                </a:solidFill>
                <a:latin typeface="Arial" pitchFamily="34" charset="0"/>
                <a:cs typeface="Arial" pitchFamily="34" charset="0"/>
              </a:rPr>
              <a:t>New students are advised in the </a:t>
            </a:r>
            <a:r>
              <a:rPr lang="en-US" sz="2800" dirty="0" err="1" smtClean="0">
                <a:solidFill>
                  <a:schemeClr val="bg1"/>
                </a:solidFill>
                <a:latin typeface="Arial" pitchFamily="34" charset="0"/>
                <a:cs typeface="Arial" pitchFamily="34" charset="0"/>
              </a:rPr>
              <a:t>Javelina</a:t>
            </a:r>
            <a:r>
              <a:rPr lang="en-US" sz="2800" dirty="0" smtClean="0">
                <a:solidFill>
                  <a:schemeClr val="bg1"/>
                </a:solidFill>
                <a:latin typeface="Arial" pitchFamily="34" charset="0"/>
                <a:cs typeface="Arial" pitchFamily="34" charset="0"/>
              </a:rPr>
              <a:t> Engineering Student Success Center (JESSC).</a:t>
            </a:r>
          </a:p>
          <a:p>
            <a:pPr lvl="1"/>
            <a:r>
              <a:rPr lang="en-US" sz="2400" dirty="0" smtClean="0">
                <a:solidFill>
                  <a:schemeClr val="bg1"/>
                </a:solidFill>
                <a:latin typeface="Arial" pitchFamily="34" charset="0"/>
                <a:cs typeface="Arial" pitchFamily="34" charset="0"/>
              </a:rPr>
              <a:t>Freshmen up to 30 hours.</a:t>
            </a:r>
          </a:p>
          <a:p>
            <a:pPr lvl="1"/>
            <a:r>
              <a:rPr lang="en-US" sz="2400" dirty="0" smtClean="0">
                <a:solidFill>
                  <a:schemeClr val="bg1"/>
                </a:solidFill>
                <a:latin typeface="Arial" pitchFamily="34" charset="0"/>
                <a:cs typeface="Arial" pitchFamily="34" charset="0"/>
              </a:rPr>
              <a:t>Transfer students in their first semester.</a:t>
            </a:r>
          </a:p>
          <a:p>
            <a:pPr marL="347663" lvl="1" indent="-347663">
              <a:buFont typeface="Arial" pitchFamily="34" charset="0"/>
              <a:buChar char="•"/>
            </a:pPr>
            <a:r>
              <a:rPr lang="en-US" dirty="0" smtClean="0">
                <a:solidFill>
                  <a:schemeClr val="bg1"/>
                </a:solidFill>
                <a:latin typeface="Arial" pitchFamily="34" charset="0"/>
                <a:cs typeface="Arial" pitchFamily="34" charset="0"/>
              </a:rPr>
              <a:t>Sophomores and returning transfer students see departmental faculty advisors.</a:t>
            </a:r>
          </a:p>
        </p:txBody>
      </p:sp>
      <p:pic>
        <p:nvPicPr>
          <p:cNvPr id="6" name="Picture 5" descr="P1010457.JPG"/>
          <p:cNvPicPr>
            <a:picLocks noChangeAspect="1"/>
          </p:cNvPicPr>
          <p:nvPr/>
        </p:nvPicPr>
        <p:blipFill>
          <a:blip r:embed="rId2" cstate="print"/>
          <a:srcRect t="18889" b="24444"/>
          <a:stretch>
            <a:fillRect/>
          </a:stretch>
        </p:blipFill>
        <p:spPr>
          <a:xfrm>
            <a:off x="1676400" y="1148715"/>
            <a:ext cx="5735317" cy="228028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731838"/>
          </a:xfrm>
        </p:spPr>
        <p:txBody>
          <a:bodyPr>
            <a:normAutofit fontScale="90000"/>
          </a:bodyPr>
          <a:lstStyle/>
          <a:p>
            <a:pPr lvl="0">
              <a:defRPr/>
            </a:pPr>
            <a:r>
              <a:rPr lang="en-US" sz="4200" dirty="0" smtClean="0">
                <a:solidFill>
                  <a:srgbClr val="FFFF00"/>
                </a:solidFill>
                <a:latin typeface="Arial" pitchFamily="34" charset="0"/>
                <a:cs typeface="Arial" pitchFamily="34" charset="0"/>
              </a:rPr>
              <a:t>Getting Advised: JESSC Professionals</a:t>
            </a:r>
            <a:endParaRPr lang="en-US" sz="4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080782" y="1199924"/>
            <a:ext cx="2701018" cy="1401763"/>
          </a:xfrm>
        </p:spPr>
        <p:txBody>
          <a:bodyPr>
            <a:normAutofit/>
          </a:bodyPr>
          <a:lstStyle/>
          <a:p>
            <a:pPr marL="0" indent="0" algn="ctr">
              <a:spcBef>
                <a:spcPts val="0"/>
              </a:spcBef>
              <a:buNone/>
            </a:pPr>
            <a:r>
              <a:rPr lang="en-US" sz="2400" dirty="0" smtClean="0">
                <a:solidFill>
                  <a:schemeClr val="bg1"/>
                </a:solidFill>
                <a:latin typeface="Arial" pitchFamily="34" charset="0"/>
                <a:cs typeface="Arial" pitchFamily="34" charset="0"/>
              </a:rPr>
              <a:t>Austin McCoy</a:t>
            </a:r>
          </a:p>
          <a:p>
            <a:pPr marL="0" indent="0" algn="ctr">
              <a:spcBef>
                <a:spcPts val="0"/>
              </a:spcBef>
              <a:buNone/>
            </a:pPr>
            <a:r>
              <a:rPr lang="en-US" sz="2400" dirty="0" smtClean="0">
                <a:solidFill>
                  <a:schemeClr val="bg1"/>
                </a:solidFill>
                <a:latin typeface="Arial" pitchFamily="34" charset="0"/>
                <a:cs typeface="Arial" pitchFamily="34" charset="0"/>
              </a:rPr>
              <a:t>Director, JESSC</a:t>
            </a:r>
          </a:p>
          <a:p>
            <a:pPr marL="0" indent="0" algn="ctr">
              <a:spcBef>
                <a:spcPts val="0"/>
              </a:spcBef>
              <a:buNone/>
            </a:pPr>
            <a:r>
              <a:rPr lang="en-US" sz="2400" dirty="0" smtClean="0">
                <a:solidFill>
                  <a:srgbClr val="FFFF00"/>
                </a:solidFill>
                <a:latin typeface="Arial" pitchFamily="34" charset="0"/>
                <a:cs typeface="Arial" pitchFamily="34" charset="0"/>
              </a:rPr>
              <a:t>Degree checkout!</a:t>
            </a:r>
          </a:p>
        </p:txBody>
      </p:sp>
      <p:pic>
        <p:nvPicPr>
          <p:cNvPr id="7170" name="Picture 2" descr="http://www.tamuk.edu/engineering/Javelina%20Engineering%20Student%20Success%20Center/_images/austin.jpg"/>
          <p:cNvPicPr>
            <a:picLocks noChangeAspect="1" noChangeArrowheads="1"/>
          </p:cNvPicPr>
          <p:nvPr/>
        </p:nvPicPr>
        <p:blipFill rotWithShape="1">
          <a:blip r:embed="rId2">
            <a:extLst>
              <a:ext uri="{28A0092B-C50C-407E-A947-70E740481C1C}">
                <a14:useLocalDpi xmlns:a14="http://schemas.microsoft.com/office/drawing/2010/main" val="0"/>
              </a:ext>
            </a:extLst>
          </a:blip>
          <a:srcRect t="6667" b="13333"/>
          <a:stretch/>
        </p:blipFill>
        <p:spPr bwMode="auto">
          <a:xfrm>
            <a:off x="2514600" y="914400"/>
            <a:ext cx="1533525" cy="1828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29001"/>
            <a:ext cx="1752600" cy="2071503"/>
          </a:xfrm>
          <a:prstGeom prst="rect">
            <a:avLst/>
          </a:prstGeom>
        </p:spPr>
      </p:pic>
      <p:sp>
        <p:nvSpPr>
          <p:cNvPr id="8" name="Content Placeholder 2"/>
          <p:cNvSpPr txBox="1">
            <a:spLocks/>
          </p:cNvSpPr>
          <p:nvPr/>
        </p:nvSpPr>
        <p:spPr>
          <a:xfrm>
            <a:off x="0" y="2895600"/>
            <a:ext cx="9144000" cy="7008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400" dirty="0" smtClean="0">
                <a:solidFill>
                  <a:schemeClr val="bg1"/>
                </a:solidFill>
                <a:latin typeface="Arial" pitchFamily="34" charset="0"/>
                <a:cs typeface="Arial" pitchFamily="34" charset="0"/>
              </a:rPr>
              <a:t>Professional Academic Advisors</a:t>
            </a:r>
          </a:p>
        </p:txBody>
      </p:sp>
      <p:sp>
        <p:nvSpPr>
          <p:cNvPr id="9" name="Content Placeholder 2"/>
          <p:cNvSpPr txBox="1">
            <a:spLocks/>
          </p:cNvSpPr>
          <p:nvPr/>
        </p:nvSpPr>
        <p:spPr>
          <a:xfrm>
            <a:off x="0" y="5486400"/>
            <a:ext cx="31242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400" dirty="0" smtClean="0">
                <a:solidFill>
                  <a:schemeClr val="bg1"/>
                </a:solidFill>
                <a:latin typeface="Arial" pitchFamily="34" charset="0"/>
                <a:cs typeface="Arial" pitchFamily="34" charset="0"/>
              </a:rPr>
              <a:t>Margaret </a:t>
            </a:r>
            <a:r>
              <a:rPr lang="en-US" sz="2400" dirty="0" err="1" smtClean="0">
                <a:solidFill>
                  <a:schemeClr val="bg1"/>
                </a:solidFill>
                <a:latin typeface="Arial" pitchFamily="34" charset="0"/>
                <a:cs typeface="Arial" pitchFamily="34" charset="0"/>
              </a:rPr>
              <a:t>Hennesey</a:t>
            </a:r>
            <a:endParaRPr lang="en-US" sz="2400" dirty="0" smtClean="0">
              <a:solidFill>
                <a:schemeClr val="bg1"/>
              </a:solidFill>
              <a:latin typeface="Arial" pitchFamily="34" charset="0"/>
              <a:cs typeface="Arial" pitchFamily="34" charset="0"/>
            </a:endParaRPr>
          </a:p>
          <a:p>
            <a:pPr marL="0" indent="0" algn="ctr">
              <a:spcBef>
                <a:spcPts val="0"/>
              </a:spcBef>
              <a:buFont typeface="Arial" pitchFamily="34" charset="0"/>
              <a:buNone/>
            </a:pPr>
            <a:r>
              <a:rPr lang="en-US" sz="2400" dirty="0" smtClean="0">
                <a:solidFill>
                  <a:schemeClr val="bg1"/>
                </a:solidFill>
                <a:latin typeface="Arial" pitchFamily="34" charset="0"/>
                <a:cs typeface="Arial" pitchFamily="34" charset="0"/>
              </a:rPr>
              <a:t>CHEN, NGEN, MEEN</a:t>
            </a:r>
          </a:p>
        </p:txBody>
      </p:sp>
      <p:pic>
        <p:nvPicPr>
          <p:cNvPr id="7172" name="Picture 4" descr="tony_ramirez"/>
          <p:cNvPicPr>
            <a:picLocks noChangeAspect="1" noChangeArrowheads="1"/>
          </p:cNvPicPr>
          <p:nvPr/>
        </p:nvPicPr>
        <p:blipFill rotWithShape="1">
          <a:blip r:embed="rId4">
            <a:extLst>
              <a:ext uri="{28A0092B-C50C-407E-A947-70E740481C1C}">
                <a14:useLocalDpi xmlns:a14="http://schemas.microsoft.com/office/drawing/2010/main" val="0"/>
              </a:ext>
            </a:extLst>
          </a:blip>
          <a:srcRect l="23645" t="14450" b="25123"/>
          <a:stretch/>
        </p:blipFill>
        <p:spPr bwMode="auto">
          <a:xfrm>
            <a:off x="3886200" y="3429000"/>
            <a:ext cx="1745018" cy="207150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2971800" y="5482206"/>
            <a:ext cx="3657600" cy="122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400" dirty="0" smtClean="0">
                <a:solidFill>
                  <a:schemeClr val="bg1"/>
                </a:solidFill>
                <a:latin typeface="Arial" pitchFamily="34" charset="0"/>
                <a:cs typeface="Arial" pitchFamily="34" charset="0"/>
              </a:rPr>
              <a:t>Tony Ramirez</a:t>
            </a:r>
          </a:p>
          <a:p>
            <a:pPr marL="0" indent="0" algn="ctr">
              <a:spcBef>
                <a:spcPts val="0"/>
              </a:spcBef>
              <a:buFont typeface="Arial" pitchFamily="34" charset="0"/>
              <a:buNone/>
            </a:pPr>
            <a:r>
              <a:rPr lang="en-US" sz="2400" dirty="0" smtClean="0">
                <a:solidFill>
                  <a:schemeClr val="bg1"/>
                </a:solidFill>
                <a:latin typeface="Arial" pitchFamily="34" charset="0"/>
                <a:cs typeface="Arial" pitchFamily="34" charset="0"/>
              </a:rPr>
              <a:t>AEEN, CEEN, CSEN, EEEN, EVEN, MTEN</a:t>
            </a:r>
          </a:p>
        </p:txBody>
      </p:sp>
      <p:sp>
        <p:nvSpPr>
          <p:cNvPr id="12" name="Content Placeholder 2"/>
          <p:cNvSpPr txBox="1">
            <a:spLocks/>
          </p:cNvSpPr>
          <p:nvPr/>
        </p:nvSpPr>
        <p:spPr>
          <a:xfrm>
            <a:off x="6629400" y="5530983"/>
            <a:ext cx="20574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400" dirty="0" smtClean="0">
                <a:solidFill>
                  <a:schemeClr val="bg1"/>
                </a:solidFill>
                <a:latin typeface="Arial" pitchFamily="34" charset="0"/>
                <a:cs typeface="Arial" pitchFamily="34" charset="0"/>
              </a:rPr>
              <a:t>Sasha Diaz</a:t>
            </a:r>
          </a:p>
          <a:p>
            <a:pPr marL="0" indent="0" algn="ctr">
              <a:spcBef>
                <a:spcPts val="0"/>
              </a:spcBef>
              <a:buFont typeface="Arial" pitchFamily="34" charset="0"/>
              <a:buNone/>
            </a:pPr>
            <a:r>
              <a:rPr lang="en-US" sz="2400" dirty="0" smtClean="0">
                <a:solidFill>
                  <a:schemeClr val="bg1"/>
                </a:solidFill>
                <a:latin typeface="Arial" pitchFamily="34" charset="0"/>
                <a:cs typeface="Arial" pitchFamily="34" charset="0"/>
              </a:rPr>
              <a:t>APEN</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54421" t="23750" r="13895" b="17829"/>
          <a:stretch/>
        </p:blipFill>
        <p:spPr>
          <a:xfrm>
            <a:off x="6815501" y="3429000"/>
            <a:ext cx="1685197" cy="2071503"/>
          </a:xfrm>
          <a:prstGeom prst="rect">
            <a:avLst/>
          </a:prstGeom>
        </p:spPr>
      </p:pic>
    </p:spTree>
    <p:extLst>
      <p:ext uri="{BB962C8B-B14F-4D97-AF65-F5344CB8AC3E}">
        <p14:creationId xmlns:p14="http://schemas.microsoft.com/office/powerpoint/2010/main" val="782038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lvl="0">
              <a:defRPr/>
            </a:pPr>
            <a:r>
              <a:rPr lang="en-US" sz="4200" dirty="0" smtClean="0">
                <a:solidFill>
                  <a:srgbClr val="FFFF00"/>
                </a:solidFill>
                <a:latin typeface="Arial" pitchFamily="34" charset="0"/>
                <a:cs typeface="Arial" pitchFamily="34" charset="0"/>
              </a:rPr>
              <a:t>Getting </a:t>
            </a:r>
            <a:r>
              <a:rPr lang="en-US" sz="4200" dirty="0" smtClean="0">
                <a:solidFill>
                  <a:srgbClr val="FFFF00"/>
                </a:solidFill>
                <a:latin typeface="Arial" pitchFamily="34" charset="0"/>
                <a:cs typeface="Arial" pitchFamily="34" charset="0"/>
              </a:rPr>
              <a:t>Advised: </a:t>
            </a:r>
            <a:r>
              <a:rPr lang="en-US" sz="4200" dirty="0" smtClean="0">
                <a:solidFill>
                  <a:srgbClr val="FFFF00"/>
                </a:solidFill>
                <a:latin typeface="Arial" pitchFamily="34" charset="0"/>
                <a:cs typeface="Arial" pitchFamily="34" charset="0"/>
              </a:rPr>
              <a:t>Department Admins</a:t>
            </a:r>
            <a:endParaRPr lang="en-US" sz="4200" dirty="0">
              <a:solidFill>
                <a:srgbClr val="FFFF00"/>
              </a:solidFill>
              <a:latin typeface="Arial" pitchFamily="34" charset="0"/>
              <a:cs typeface="Arial" pitchFamily="34" charset="0"/>
            </a:endParaRPr>
          </a:p>
        </p:txBody>
      </p:sp>
      <p:sp>
        <p:nvSpPr>
          <p:cNvPr id="13" name="Content Placeholder 2"/>
          <p:cNvSpPr>
            <a:spLocks noGrp="1"/>
          </p:cNvSpPr>
          <p:nvPr>
            <p:ph idx="1"/>
          </p:nvPr>
        </p:nvSpPr>
        <p:spPr>
          <a:xfrm>
            <a:off x="304800" y="2971799"/>
            <a:ext cx="2895600" cy="762001"/>
          </a:xfrm>
        </p:spPr>
        <p:txBody>
          <a:bodyPr>
            <a:normAutofit/>
          </a:bodyPr>
          <a:lstStyle/>
          <a:p>
            <a:pPr marL="3175" indent="-3175" algn="ctr">
              <a:spcBef>
                <a:spcPts val="100"/>
              </a:spcBef>
              <a:buNone/>
            </a:pPr>
            <a:r>
              <a:rPr lang="en-US" sz="2000" dirty="0" smtClean="0">
                <a:solidFill>
                  <a:schemeClr val="bg1"/>
                </a:solidFill>
                <a:latin typeface="Arial" pitchFamily="34" charset="0"/>
                <a:cs typeface="Arial" pitchFamily="34" charset="0"/>
              </a:rPr>
              <a:t>CEEN &amp; AEEN</a:t>
            </a:r>
          </a:p>
          <a:p>
            <a:pPr marL="3175" indent="-3175" algn="ctr">
              <a:spcBef>
                <a:spcPts val="100"/>
              </a:spcBef>
              <a:buNone/>
            </a:pPr>
            <a:r>
              <a:rPr lang="en-US" sz="2000" i="1" dirty="0" smtClean="0">
                <a:solidFill>
                  <a:schemeClr val="bg1"/>
                </a:solidFill>
                <a:latin typeface="Arial" pitchFamily="34" charset="0"/>
                <a:cs typeface="Arial" pitchFamily="34" charset="0"/>
              </a:rPr>
              <a:t>Ms. </a:t>
            </a:r>
            <a:r>
              <a:rPr lang="en-US" sz="2000" i="1" dirty="0" err="1" smtClean="0">
                <a:solidFill>
                  <a:schemeClr val="bg1"/>
                </a:solidFill>
                <a:latin typeface="Arial" pitchFamily="34" charset="0"/>
                <a:cs typeface="Arial" pitchFamily="34" charset="0"/>
              </a:rPr>
              <a:t>Cathey</a:t>
            </a:r>
            <a:r>
              <a:rPr lang="en-US" sz="2000" i="1" dirty="0" smtClean="0">
                <a:solidFill>
                  <a:schemeClr val="bg1"/>
                </a:solidFill>
                <a:latin typeface="Arial" pitchFamily="34" charset="0"/>
                <a:cs typeface="Arial" pitchFamily="34" charset="0"/>
              </a:rPr>
              <a:t> will assist!</a:t>
            </a:r>
          </a:p>
        </p:txBody>
      </p:sp>
      <p:pic>
        <p:nvPicPr>
          <p:cNvPr id="14" name="Picture 13" descr="P1010443.JPG"/>
          <p:cNvPicPr>
            <a:picLocks noChangeAspect="1"/>
          </p:cNvPicPr>
          <p:nvPr/>
        </p:nvPicPr>
        <p:blipFill>
          <a:blip r:embed="rId2" cstate="print"/>
          <a:srcRect l="17500" t="8889" r="8333" b="18889"/>
          <a:stretch>
            <a:fillRect/>
          </a:stretch>
        </p:blipFill>
        <p:spPr>
          <a:xfrm rot="5400000">
            <a:off x="3649104" y="1303896"/>
            <a:ext cx="1758462" cy="1284270"/>
          </a:xfrm>
          <a:prstGeom prst="rect">
            <a:avLst/>
          </a:prstGeom>
        </p:spPr>
      </p:pic>
      <p:sp>
        <p:nvSpPr>
          <p:cNvPr id="15" name="Content Placeholder 2"/>
          <p:cNvSpPr txBox="1">
            <a:spLocks/>
          </p:cNvSpPr>
          <p:nvPr/>
        </p:nvSpPr>
        <p:spPr>
          <a:xfrm>
            <a:off x="3276600" y="2819401"/>
            <a:ext cx="2590800" cy="91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Cathey</a:t>
            </a: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p>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EVEN</a:t>
            </a:r>
          </a:p>
        </p:txBody>
      </p:sp>
      <p:sp>
        <p:nvSpPr>
          <p:cNvPr id="17" name="Content Placeholder 2"/>
          <p:cNvSpPr txBox="1">
            <a:spLocks/>
          </p:cNvSpPr>
          <p:nvPr/>
        </p:nvSpPr>
        <p:spPr>
          <a:xfrm>
            <a:off x="6629400" y="5562600"/>
            <a:ext cx="2057400" cy="1066799"/>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Jessica</a:t>
            </a:r>
          </a:p>
          <a:p>
            <a:pPr marR="0" lvl="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MTEN</a:t>
            </a:r>
          </a:p>
        </p:txBody>
      </p:sp>
      <p:sp>
        <p:nvSpPr>
          <p:cNvPr id="22" name="Content Placeholder 2"/>
          <p:cNvSpPr txBox="1">
            <a:spLocks/>
          </p:cNvSpPr>
          <p:nvPr/>
        </p:nvSpPr>
        <p:spPr>
          <a:xfrm>
            <a:off x="591188" y="5638800"/>
            <a:ext cx="2685412" cy="914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Dalia &amp; Debra </a:t>
            </a:r>
          </a:p>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EEEN &amp; CSEN</a:t>
            </a:r>
          </a:p>
        </p:txBody>
      </p:sp>
      <p:sp>
        <p:nvSpPr>
          <p:cNvPr id="24" name="Content Placeholder 2"/>
          <p:cNvSpPr txBox="1">
            <a:spLocks/>
          </p:cNvSpPr>
          <p:nvPr/>
        </p:nvSpPr>
        <p:spPr>
          <a:xfrm>
            <a:off x="3723030" y="5638798"/>
            <a:ext cx="2601570" cy="1066801"/>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lang="en-US" sz="2000" dirty="0" smtClean="0">
                <a:solidFill>
                  <a:schemeClr val="bg1"/>
                </a:solidFill>
                <a:latin typeface="Arial" pitchFamily="34" charset="0"/>
                <a:cs typeface="Arial" pitchFamily="34" charset="0"/>
              </a:rPr>
              <a:t> CHEN &amp; NGEN</a:t>
            </a:r>
          </a:p>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Ms. Beth </a:t>
            </a:r>
            <a:r>
              <a:rPr kumimoji="0" lang="en-US" sz="2000" b="0" i="1" u="none" strike="noStrike" kern="1200" cap="none" spc="0" normalizeH="0" baseline="0" noProof="0" smtClean="0">
                <a:ln>
                  <a:noFill/>
                </a:ln>
                <a:solidFill>
                  <a:schemeClr val="bg1"/>
                </a:solidFill>
                <a:effectLst/>
                <a:uLnTx/>
                <a:uFillTx/>
                <a:latin typeface="Arial" pitchFamily="34" charset="0"/>
                <a:ea typeface="+mn-ea"/>
                <a:cs typeface="Arial" pitchFamily="34" charset="0"/>
              </a:rPr>
              <a:t>will assist!</a:t>
            </a:r>
            <a:endParaRPr kumimoji="0" lang="en-US" sz="20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26" name="Content Placeholder 2"/>
          <p:cNvSpPr txBox="1">
            <a:spLocks/>
          </p:cNvSpPr>
          <p:nvPr/>
        </p:nvSpPr>
        <p:spPr>
          <a:xfrm>
            <a:off x="5791200" y="2819401"/>
            <a:ext cx="3124200" cy="6857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Beth </a:t>
            </a:r>
          </a:p>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MEEN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2546" t="-1153" r="19077" b="18482"/>
          <a:stretch/>
        </p:blipFill>
        <p:spPr>
          <a:xfrm>
            <a:off x="701616" y="3880522"/>
            <a:ext cx="1140154" cy="169539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214" t="33334" r="28970" b="17777"/>
          <a:stretch/>
        </p:blipFill>
        <p:spPr>
          <a:xfrm>
            <a:off x="6705600" y="1066800"/>
            <a:ext cx="1393143" cy="1752601"/>
          </a:xfrm>
          <a:prstGeom prst="rect">
            <a:avLst/>
          </a:prstGeom>
        </p:spPr>
      </p:pic>
      <p:pic>
        <p:nvPicPr>
          <p:cNvPr id="1026" name="Picture 2" descr="Debbi"/>
          <p:cNvPicPr>
            <a:picLocks noChangeAspect="1" noChangeArrowheads="1"/>
          </p:cNvPicPr>
          <p:nvPr/>
        </p:nvPicPr>
        <p:blipFill rotWithShape="1">
          <a:blip r:embed="rId5">
            <a:extLst>
              <a:ext uri="{28A0092B-C50C-407E-A947-70E740481C1C}">
                <a14:useLocalDpi xmlns:a14="http://schemas.microsoft.com/office/drawing/2010/main" val="0"/>
              </a:ext>
            </a:extLst>
          </a:blip>
          <a:srcRect l="14901" t="10376" r="23075" b="17281"/>
          <a:stretch/>
        </p:blipFill>
        <p:spPr bwMode="auto">
          <a:xfrm>
            <a:off x="2039517" y="3880522"/>
            <a:ext cx="1237083" cy="16953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9929" t="12057" r="16666"/>
          <a:stretch/>
        </p:blipFill>
        <p:spPr>
          <a:xfrm>
            <a:off x="7050874" y="3873660"/>
            <a:ext cx="1224932" cy="1699011"/>
          </a:xfrm>
          <a:prstGeom prst="rect">
            <a:avLst/>
          </a:prstGeom>
        </p:spPr>
      </p:pic>
      <p:sp>
        <p:nvSpPr>
          <p:cNvPr id="19" name="Rectangle 18"/>
          <p:cNvSpPr/>
          <p:nvPr/>
        </p:nvSpPr>
        <p:spPr>
          <a:xfrm>
            <a:off x="4376115" y="3867207"/>
            <a:ext cx="1295400" cy="16953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19200" y="1592088"/>
            <a:ext cx="1143000"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Position</a:t>
            </a:r>
          </a:p>
          <a:p>
            <a:pPr algn="ctr"/>
            <a:r>
              <a:rPr lang="en-US" sz="2000" dirty="0" smtClean="0">
                <a:latin typeface="Arial" panose="020B0604020202020204" pitchFamily="34" charset="0"/>
                <a:cs typeface="Arial" panose="020B0604020202020204" pitchFamily="34" charset="0"/>
              </a:rPr>
              <a:t>Vacant</a:t>
            </a:r>
            <a:endParaRPr lang="en-US" sz="2000" dirty="0">
              <a:latin typeface="Arial" panose="020B0604020202020204" pitchFamily="34" charset="0"/>
              <a:cs typeface="Arial" panose="020B0604020202020204" pitchFamily="34" charset="0"/>
            </a:endParaRPr>
          </a:p>
        </p:txBody>
      </p:sp>
      <p:sp>
        <p:nvSpPr>
          <p:cNvPr id="18" name="Rectangle 17"/>
          <p:cNvSpPr/>
          <p:nvPr/>
        </p:nvSpPr>
        <p:spPr>
          <a:xfrm>
            <a:off x="1295400" y="1282269"/>
            <a:ext cx="1295400" cy="16953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2315" y="4267200"/>
            <a:ext cx="1143000"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Position</a:t>
            </a:r>
          </a:p>
          <a:p>
            <a:pPr algn="ctr"/>
            <a:r>
              <a:rPr lang="en-US" sz="2000" dirty="0" smtClean="0">
                <a:latin typeface="Arial" panose="020B0604020202020204" pitchFamily="34" charset="0"/>
                <a:cs typeface="Arial" panose="020B0604020202020204" pitchFamily="34" charset="0"/>
              </a:rPr>
              <a:t>Vacant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665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lvl="0">
              <a:defRPr/>
            </a:pPr>
            <a:r>
              <a:rPr lang="en-US" sz="4200" smtClean="0">
                <a:solidFill>
                  <a:srgbClr val="FFFF00"/>
                </a:solidFill>
                <a:latin typeface="Arial" pitchFamily="34" charset="0"/>
                <a:cs typeface="Arial" pitchFamily="34" charset="0"/>
              </a:rPr>
              <a:t>Getting </a:t>
            </a:r>
            <a:r>
              <a:rPr lang="en-US" sz="4200" smtClean="0">
                <a:solidFill>
                  <a:srgbClr val="FFFF00"/>
                </a:solidFill>
                <a:latin typeface="Arial" pitchFamily="34" charset="0"/>
                <a:cs typeface="Arial" pitchFamily="34" charset="0"/>
              </a:rPr>
              <a:t>Advised: </a:t>
            </a:r>
            <a:r>
              <a:rPr lang="en-US" sz="4200" dirty="0" smtClean="0">
                <a:solidFill>
                  <a:srgbClr val="FFFF00"/>
                </a:solidFill>
                <a:latin typeface="Arial" pitchFamily="34" charset="0"/>
                <a:cs typeface="Arial" pitchFamily="34" charset="0"/>
              </a:rPr>
              <a:t>Department Chairs</a:t>
            </a:r>
            <a:endParaRPr lang="en-US" sz="4200" dirty="0">
              <a:solidFill>
                <a:srgbClr val="FFFF00"/>
              </a:solidFill>
              <a:latin typeface="Arial" pitchFamily="34" charset="0"/>
              <a:cs typeface="Arial" pitchFamily="34" charset="0"/>
            </a:endParaRPr>
          </a:p>
        </p:txBody>
      </p:sp>
      <p:sp>
        <p:nvSpPr>
          <p:cNvPr id="13" name="Content Placeholder 2"/>
          <p:cNvSpPr>
            <a:spLocks noGrp="1"/>
          </p:cNvSpPr>
          <p:nvPr>
            <p:ph idx="1"/>
          </p:nvPr>
        </p:nvSpPr>
        <p:spPr>
          <a:xfrm>
            <a:off x="304800" y="2819400"/>
            <a:ext cx="2895600" cy="762001"/>
          </a:xfrm>
        </p:spPr>
        <p:txBody>
          <a:bodyPr>
            <a:normAutofit/>
          </a:bodyPr>
          <a:lstStyle/>
          <a:p>
            <a:pPr marL="3175" indent="-3175" algn="ctr">
              <a:spcBef>
                <a:spcPts val="100"/>
              </a:spcBef>
              <a:buNone/>
            </a:pPr>
            <a:r>
              <a:rPr lang="en-US" sz="2000" dirty="0" smtClean="0">
                <a:solidFill>
                  <a:schemeClr val="bg1"/>
                </a:solidFill>
                <a:latin typeface="Arial" pitchFamily="34" charset="0"/>
                <a:cs typeface="Arial" pitchFamily="34" charset="0"/>
              </a:rPr>
              <a:t>Dr. Sai</a:t>
            </a:r>
          </a:p>
          <a:p>
            <a:pPr marL="3175" indent="-3175" algn="ctr">
              <a:spcBef>
                <a:spcPts val="100"/>
              </a:spcBef>
              <a:buNone/>
            </a:pPr>
            <a:r>
              <a:rPr lang="en-US" sz="2000" dirty="0" smtClean="0">
                <a:solidFill>
                  <a:schemeClr val="bg1"/>
                </a:solidFill>
                <a:latin typeface="Arial" pitchFamily="34" charset="0"/>
                <a:cs typeface="Arial" pitchFamily="34" charset="0"/>
              </a:rPr>
              <a:t>CEEN &amp; AEEN</a:t>
            </a:r>
          </a:p>
        </p:txBody>
      </p:sp>
      <p:sp>
        <p:nvSpPr>
          <p:cNvPr id="15" name="Content Placeholder 2"/>
          <p:cNvSpPr txBox="1">
            <a:spLocks/>
          </p:cNvSpPr>
          <p:nvPr/>
        </p:nvSpPr>
        <p:spPr>
          <a:xfrm>
            <a:off x="3276600" y="2819401"/>
            <a:ext cx="2590800" cy="91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Dr. Clapp</a:t>
            </a:r>
          </a:p>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EVEN</a:t>
            </a:r>
          </a:p>
        </p:txBody>
      </p:sp>
      <p:sp>
        <p:nvSpPr>
          <p:cNvPr id="17" name="Content Placeholder 2"/>
          <p:cNvSpPr txBox="1">
            <a:spLocks/>
          </p:cNvSpPr>
          <p:nvPr/>
        </p:nvSpPr>
        <p:spPr>
          <a:xfrm>
            <a:off x="6553200" y="5562600"/>
            <a:ext cx="2057400" cy="1066799"/>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Dr. Heidari</a:t>
            </a:r>
          </a:p>
          <a:p>
            <a:pPr marR="0" lvl="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MTEN</a:t>
            </a:r>
          </a:p>
        </p:txBody>
      </p:sp>
      <p:sp>
        <p:nvSpPr>
          <p:cNvPr id="22" name="Content Placeholder 2"/>
          <p:cNvSpPr txBox="1">
            <a:spLocks/>
          </p:cNvSpPr>
          <p:nvPr/>
        </p:nvSpPr>
        <p:spPr>
          <a:xfrm>
            <a:off x="457200" y="5638800"/>
            <a:ext cx="2685412" cy="914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Dr. Challoo</a:t>
            </a:r>
          </a:p>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EEEN &amp; CSEN</a:t>
            </a:r>
          </a:p>
        </p:txBody>
      </p:sp>
      <p:sp>
        <p:nvSpPr>
          <p:cNvPr id="24" name="Content Placeholder 2"/>
          <p:cNvSpPr txBox="1">
            <a:spLocks/>
          </p:cNvSpPr>
          <p:nvPr/>
        </p:nvSpPr>
        <p:spPr>
          <a:xfrm>
            <a:off x="3429000" y="5638798"/>
            <a:ext cx="2601570" cy="1066801"/>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lang="en-US" sz="2000" dirty="0" smtClean="0">
                <a:solidFill>
                  <a:schemeClr val="bg1"/>
                </a:solidFill>
                <a:latin typeface="Arial" pitchFamily="34" charset="0"/>
                <a:cs typeface="Arial" pitchFamily="34" charset="0"/>
              </a:rPr>
              <a:t>Dr. Mills</a:t>
            </a:r>
          </a:p>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lang="en-US" sz="2000" dirty="0" smtClean="0">
                <a:solidFill>
                  <a:schemeClr val="bg1"/>
                </a:solidFill>
                <a:latin typeface="Arial" pitchFamily="34" charset="0"/>
                <a:cs typeface="Arial" pitchFamily="34" charset="0"/>
              </a:rPr>
              <a:t>CHEN &amp; NGEN</a:t>
            </a:r>
            <a:endPar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26" name="Content Placeholder 2"/>
          <p:cNvSpPr txBox="1">
            <a:spLocks/>
          </p:cNvSpPr>
          <p:nvPr/>
        </p:nvSpPr>
        <p:spPr>
          <a:xfrm>
            <a:off x="5791200" y="2819401"/>
            <a:ext cx="3124200" cy="6857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Dr. Peel</a:t>
            </a:r>
          </a:p>
          <a:p>
            <a:pPr marL="342900" marR="0" lvl="0" indent="-342900" algn="ctr" defTabSz="914400" rtl="0" eaLnBrk="1" fontAlgn="auto" latinLnBrk="0" hangingPunct="1">
              <a:lnSpc>
                <a:spcPct val="100000"/>
              </a:lnSpc>
              <a:spcBef>
                <a:spcPts val="1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MEEN</a:t>
            </a:r>
          </a:p>
        </p:txBody>
      </p:sp>
      <p:pic>
        <p:nvPicPr>
          <p:cNvPr id="21" name="Picture 2" descr="\\nfs.tamuk.edu\CoE$\JESSC\Senior Design Pictures 2015\100_01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500" t="3000" r="38750" b="54500"/>
          <a:stretch/>
        </p:blipFill>
        <p:spPr bwMode="auto">
          <a:xfrm>
            <a:off x="1206460" y="3815565"/>
            <a:ext cx="1186891" cy="18232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kutlg004\Downloads\DSC_008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10" t="36932" r="63505" b="28402"/>
          <a:stretch/>
        </p:blipFill>
        <p:spPr bwMode="auto">
          <a:xfrm rot="5400000">
            <a:off x="6670283" y="3949098"/>
            <a:ext cx="1823233" cy="13926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kutlg004\Downloads\DSC_01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102" t="20027" r="59394" b="45746"/>
          <a:stretch/>
        </p:blipFill>
        <p:spPr bwMode="auto">
          <a:xfrm>
            <a:off x="4073214" y="3810000"/>
            <a:ext cx="1313142" cy="18232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445" t="11667" r="38778" b="41500"/>
          <a:stretch/>
        </p:blipFill>
        <p:spPr>
          <a:xfrm>
            <a:off x="1143000" y="975359"/>
            <a:ext cx="1145143" cy="184404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40302" t="14445" r="17778" b="38999"/>
          <a:stretch/>
        </p:blipFill>
        <p:spPr>
          <a:xfrm>
            <a:off x="3949344" y="1009649"/>
            <a:ext cx="1245311" cy="1844042"/>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8187" t="1685" r="34168" b="41614"/>
          <a:stretch/>
        </p:blipFill>
        <p:spPr>
          <a:xfrm>
            <a:off x="6768055" y="962110"/>
            <a:ext cx="1170489" cy="1857291"/>
          </a:xfrm>
          <a:prstGeom prst="rect">
            <a:avLst/>
          </a:prstGeom>
        </p:spPr>
      </p:pic>
    </p:spTree>
    <p:extLst>
      <p:ext uri="{BB962C8B-B14F-4D97-AF65-F5344CB8AC3E}">
        <p14:creationId xmlns:p14="http://schemas.microsoft.com/office/powerpoint/2010/main" val="3154509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rgbClr val="FFFF00"/>
                </a:solidFill>
                <a:latin typeface="Arial" pitchFamily="34" charset="0"/>
                <a:cs typeface="Arial" pitchFamily="34" charset="0"/>
              </a:rPr>
              <a:t>Getting Advised</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52400" y="1295400"/>
            <a:ext cx="8610600" cy="5257800"/>
          </a:xfrm>
        </p:spPr>
        <p:txBody>
          <a:bodyPr>
            <a:normAutofit/>
          </a:bodyPr>
          <a:lstStyle/>
          <a:p>
            <a:r>
              <a:rPr lang="en-US" sz="2800" dirty="0" smtClean="0">
                <a:solidFill>
                  <a:schemeClr val="bg1"/>
                </a:solidFill>
                <a:latin typeface="Arial" pitchFamily="34" charset="0"/>
                <a:cs typeface="Arial" pitchFamily="34" charset="0"/>
              </a:rPr>
              <a:t>Your departmental administrative associate can…</a:t>
            </a:r>
          </a:p>
          <a:p>
            <a:pPr marL="914400" indent="-457200">
              <a:buFont typeface="Arial" panose="020B0604020202020204" pitchFamily="34" charset="0"/>
              <a:buChar char="−"/>
              <a:tabLst>
                <a:tab pos="914400" algn="l"/>
              </a:tabLst>
            </a:pPr>
            <a:r>
              <a:rPr lang="en-US" sz="2400" dirty="0" smtClean="0">
                <a:solidFill>
                  <a:schemeClr val="bg1"/>
                </a:solidFill>
                <a:latin typeface="Arial" pitchFamily="34" charset="0"/>
                <a:cs typeface="Arial" pitchFamily="34" charset="0"/>
              </a:rPr>
              <a:t>Help you find your faculty advisor.</a:t>
            </a:r>
          </a:p>
          <a:p>
            <a:pPr marL="914400" indent="-457200">
              <a:buFont typeface="Arial" panose="020B0604020202020204" pitchFamily="34" charset="0"/>
              <a:buChar char="−"/>
              <a:tabLst>
                <a:tab pos="914400" algn="l"/>
              </a:tabLst>
            </a:pPr>
            <a:r>
              <a:rPr lang="en-US" sz="2400" dirty="0" smtClean="0">
                <a:solidFill>
                  <a:schemeClr val="bg1"/>
                </a:solidFill>
                <a:latin typeface="Arial" pitchFamily="34" charset="0"/>
                <a:cs typeface="Arial" pitchFamily="34" charset="0"/>
              </a:rPr>
              <a:t>Provide you with your student file and other advising documents.</a:t>
            </a:r>
          </a:p>
          <a:p>
            <a:pPr marL="914400" indent="-457200">
              <a:buFont typeface="Arial" panose="020B0604020202020204" pitchFamily="34" charset="0"/>
              <a:buChar char="−"/>
              <a:tabLst>
                <a:tab pos="914400" algn="l"/>
              </a:tabLst>
            </a:pPr>
            <a:r>
              <a:rPr lang="en-US" sz="2400" dirty="0" smtClean="0">
                <a:solidFill>
                  <a:schemeClr val="bg1"/>
                </a:solidFill>
                <a:latin typeface="Arial" pitchFamily="34" charset="0"/>
                <a:cs typeface="Arial" pitchFamily="34" charset="0"/>
              </a:rPr>
              <a:t>Lift your advising hold.</a:t>
            </a:r>
          </a:p>
          <a:p>
            <a:pPr marL="914400" indent="-457200">
              <a:buFont typeface="Arial" panose="020B0604020202020204" pitchFamily="34" charset="0"/>
              <a:buChar char="−"/>
              <a:tabLst>
                <a:tab pos="914400" algn="l"/>
              </a:tabLst>
            </a:pPr>
            <a:r>
              <a:rPr lang="en-US" sz="2400" dirty="0" smtClean="0">
                <a:solidFill>
                  <a:schemeClr val="bg1"/>
                </a:solidFill>
                <a:latin typeface="Arial" pitchFamily="34" charset="0"/>
                <a:cs typeface="Arial" pitchFamily="34" charset="0"/>
              </a:rPr>
              <a:t>Resolve registration errors / problems.</a:t>
            </a:r>
          </a:p>
          <a:p>
            <a:r>
              <a:rPr lang="en-US" sz="2800" dirty="0" smtClean="0">
                <a:solidFill>
                  <a:schemeClr val="bg1"/>
                </a:solidFill>
                <a:latin typeface="Arial" pitchFamily="34" charset="0"/>
                <a:cs typeface="Arial" pitchFamily="34" charset="0"/>
              </a:rPr>
              <a:t>Questions or concerns about advising?  Resources include:</a:t>
            </a:r>
          </a:p>
          <a:p>
            <a:pPr lvl="1"/>
            <a:r>
              <a:rPr lang="en-US" sz="2400" dirty="0" smtClean="0">
                <a:solidFill>
                  <a:schemeClr val="bg1"/>
                </a:solidFill>
                <a:latin typeface="Arial" pitchFamily="34" charset="0"/>
                <a:cs typeface="Arial" pitchFamily="34" charset="0"/>
              </a:rPr>
              <a:t>Faculty or professional advisors.</a:t>
            </a:r>
          </a:p>
          <a:p>
            <a:pPr lvl="1"/>
            <a:r>
              <a:rPr lang="en-US" sz="2400" dirty="0" smtClean="0">
                <a:solidFill>
                  <a:schemeClr val="bg1"/>
                </a:solidFill>
                <a:latin typeface="Arial" pitchFamily="34" charset="0"/>
                <a:cs typeface="Arial" pitchFamily="34" charset="0"/>
              </a:rPr>
              <a:t>Departmental chairs and administrative associates.</a:t>
            </a:r>
          </a:p>
          <a:p>
            <a:pPr lvl="1"/>
            <a:r>
              <a:rPr lang="en-US" sz="2400" dirty="0" smtClean="0">
                <a:solidFill>
                  <a:schemeClr val="bg1"/>
                </a:solidFill>
                <a:latin typeface="Arial" pitchFamily="34" charset="0"/>
                <a:cs typeface="Arial" pitchFamily="34" charset="0"/>
              </a:rPr>
              <a:t>JESSC Director.</a:t>
            </a:r>
            <a:endParaRPr lang="en-US" sz="2400" dirty="0">
              <a:solidFill>
                <a:schemeClr val="bg1"/>
              </a:solidFill>
              <a:latin typeface="Arial" pitchFamily="34" charset="0"/>
              <a:cs typeface="Arial" pitchFamily="34" charset="0"/>
            </a:endParaRPr>
          </a:p>
          <a:p>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latin typeface="Arial" pitchFamily="34" charset="0"/>
                <a:cs typeface="Arial" pitchFamily="34" charset="0"/>
              </a:rPr>
              <a:t>Getting Advised</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990600"/>
            <a:ext cx="8686800" cy="5638800"/>
          </a:xfrm>
        </p:spPr>
        <p:txBody>
          <a:bodyPr>
            <a:normAutofit/>
          </a:bodyPr>
          <a:lstStyle/>
          <a:p>
            <a:pPr algn="ctr">
              <a:buNone/>
            </a:pPr>
            <a:r>
              <a:rPr lang="en-US" sz="2800" dirty="0" smtClean="0">
                <a:solidFill>
                  <a:schemeClr val="bg1"/>
                </a:solidFill>
                <a:latin typeface="Arial" pitchFamily="34" charset="0"/>
                <a:cs typeface="Arial" pitchFamily="34" charset="0"/>
              </a:rPr>
              <a:t>Advising Checklist</a:t>
            </a:r>
          </a:p>
          <a:p>
            <a:pPr>
              <a:buFont typeface="Wingdings" pitchFamily="2" charset="2"/>
              <a:buChar char="ü"/>
            </a:pPr>
            <a:r>
              <a:rPr lang="en-US" sz="2400" dirty="0" smtClean="0">
                <a:solidFill>
                  <a:schemeClr val="bg1"/>
                </a:solidFill>
                <a:latin typeface="Arial" pitchFamily="34" charset="0"/>
                <a:cs typeface="Arial" pitchFamily="34" charset="0"/>
              </a:rPr>
              <a:t>Make an appointment with your advisor.</a:t>
            </a:r>
          </a:p>
          <a:p>
            <a:pPr>
              <a:buFont typeface="Wingdings" pitchFamily="2" charset="2"/>
              <a:buChar char="ü"/>
            </a:pPr>
            <a:r>
              <a:rPr lang="en-US" sz="2400" dirty="0" smtClean="0">
                <a:solidFill>
                  <a:schemeClr val="bg1"/>
                </a:solidFill>
                <a:latin typeface="Arial" pitchFamily="34" charset="0"/>
                <a:cs typeface="Arial" pitchFamily="34" charset="0"/>
              </a:rPr>
              <a:t>Bring to your appointment your...</a:t>
            </a:r>
          </a:p>
          <a:p>
            <a:pPr lvl="1">
              <a:buFont typeface="Arial" pitchFamily="34" charset="0"/>
              <a:buChar char="•"/>
            </a:pPr>
            <a:r>
              <a:rPr lang="en-US" sz="2000" dirty="0" smtClean="0">
                <a:solidFill>
                  <a:schemeClr val="bg1"/>
                </a:solidFill>
                <a:latin typeface="Arial" pitchFamily="34" charset="0"/>
                <a:cs typeface="Arial" pitchFamily="34" charset="0"/>
              </a:rPr>
              <a:t>Student file</a:t>
            </a:r>
          </a:p>
          <a:p>
            <a:pPr lvl="1">
              <a:buFont typeface="Arial" pitchFamily="34" charset="0"/>
              <a:buChar char="•"/>
            </a:pPr>
            <a:r>
              <a:rPr lang="en-US" sz="2000" dirty="0" smtClean="0">
                <a:solidFill>
                  <a:schemeClr val="bg1"/>
                </a:solidFill>
                <a:latin typeface="Arial" pitchFamily="34" charset="0"/>
                <a:cs typeface="Arial" pitchFamily="34" charset="0"/>
              </a:rPr>
              <a:t>Advising form</a:t>
            </a:r>
          </a:p>
          <a:p>
            <a:pPr lvl="1">
              <a:buClr>
                <a:schemeClr val="bg1"/>
              </a:buClr>
              <a:buFont typeface="Arial" pitchFamily="34" charset="0"/>
              <a:buChar char="•"/>
            </a:pPr>
            <a:r>
              <a:rPr lang="en-US" sz="2000" dirty="0" smtClean="0">
                <a:solidFill>
                  <a:srgbClr val="FFFF00"/>
                </a:solidFill>
                <a:latin typeface="Arial" pitchFamily="34" charset="0"/>
                <a:cs typeface="Arial" pitchFamily="34" charset="0"/>
              </a:rPr>
              <a:t>Current</a:t>
            </a:r>
            <a:r>
              <a:rPr lang="en-US" sz="2000" dirty="0" smtClean="0">
                <a:solidFill>
                  <a:schemeClr val="bg1"/>
                </a:solidFill>
                <a:latin typeface="Arial" pitchFamily="34" charset="0"/>
                <a:cs typeface="Arial" pitchFamily="34" charset="0"/>
              </a:rPr>
              <a:t> copy of your academic transcript (unofficial OK).</a:t>
            </a:r>
          </a:p>
          <a:p>
            <a:pPr>
              <a:buFont typeface="Wingdings" pitchFamily="2" charset="2"/>
              <a:buChar char="ü"/>
            </a:pPr>
            <a:r>
              <a:rPr lang="en-US" sz="2400" dirty="0" smtClean="0">
                <a:solidFill>
                  <a:schemeClr val="bg1"/>
                </a:solidFill>
                <a:latin typeface="Arial" pitchFamily="34" charset="0"/>
                <a:cs typeface="Arial" pitchFamily="34" charset="0"/>
              </a:rPr>
              <a:t>Review your degree plan ahead of time.</a:t>
            </a:r>
          </a:p>
          <a:p>
            <a:pPr>
              <a:buFont typeface="Wingdings" pitchFamily="2" charset="2"/>
              <a:buChar char="ü"/>
            </a:pPr>
            <a:r>
              <a:rPr lang="en-US" sz="2400" dirty="0" smtClean="0">
                <a:solidFill>
                  <a:schemeClr val="bg1"/>
                </a:solidFill>
                <a:latin typeface="Arial" pitchFamily="34" charset="0"/>
                <a:cs typeface="Arial" pitchFamily="34" charset="0"/>
              </a:rPr>
              <a:t>Return your file and completed advising form to your departmental admin to get your hold lifted.</a:t>
            </a:r>
          </a:p>
          <a:p>
            <a:pPr>
              <a:buFont typeface="Wingdings" pitchFamily="2" charset="2"/>
              <a:buChar char="ü"/>
            </a:pPr>
            <a:r>
              <a:rPr lang="en-US" sz="2400" dirty="0" smtClean="0">
                <a:solidFill>
                  <a:schemeClr val="bg1"/>
                </a:solidFill>
                <a:latin typeface="Arial" pitchFamily="34" charset="0"/>
                <a:cs typeface="Arial" pitchFamily="34" charset="0"/>
              </a:rPr>
              <a:t>Register for the classes you discussed with your </a:t>
            </a:r>
            <a:r>
              <a:rPr lang="en-US" sz="2400" dirty="0" smtClean="0">
                <a:solidFill>
                  <a:schemeClr val="accent1"/>
                </a:solidFill>
                <a:latin typeface="Arial" pitchFamily="34" charset="0"/>
                <a:cs typeface="Arial" pitchFamily="34" charset="0"/>
              </a:rPr>
              <a:t>advisor.</a:t>
            </a:r>
            <a:endParaRPr lang="en-US" sz="2400" dirty="0" smtClean="0">
              <a:solidFill>
                <a:schemeClr val="bg1"/>
              </a:solidFill>
              <a:latin typeface="Arial" pitchFamily="34" charset="0"/>
              <a:cs typeface="Arial" pitchFamily="34" charset="0"/>
            </a:endParaRPr>
          </a:p>
          <a:p>
            <a:pPr>
              <a:buFont typeface="Wingdings" pitchFamily="2" charset="2"/>
              <a:buChar char="ü"/>
            </a:pPr>
            <a:r>
              <a:rPr lang="en-US" sz="2400" dirty="0" smtClean="0">
                <a:solidFill>
                  <a:schemeClr val="bg1"/>
                </a:solidFill>
                <a:latin typeface="Arial" pitchFamily="34" charset="0"/>
                <a:cs typeface="Arial" pitchFamily="34" charset="0"/>
              </a:rPr>
              <a:t>Remember to ask questions!  You are in charge of making sure you are on track for graduation!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066800"/>
            <a:ext cx="8610600" cy="5334000"/>
          </a:xfrm>
        </p:spPr>
        <p:txBody>
          <a:bodyPr>
            <a:normAutofit/>
          </a:bodyPr>
          <a:lstStyle/>
          <a:p>
            <a:r>
              <a:rPr lang="en-US" sz="2400" dirty="0" smtClean="0">
                <a:solidFill>
                  <a:schemeClr val="accent1"/>
                </a:solidFill>
                <a:latin typeface="Arial" pitchFamily="34" charset="0"/>
                <a:cs typeface="Arial" pitchFamily="34" charset="0"/>
              </a:rPr>
              <a:t>I failed a class, but it is a prerequisite for a second class that I must take this semester or my graduation will be delayed.  Can’t I take the second class anyway?</a:t>
            </a:r>
          </a:p>
          <a:p>
            <a:pPr>
              <a:buNone/>
            </a:pPr>
            <a:r>
              <a:rPr lang="en-US" sz="2400" dirty="0" smtClean="0">
                <a:solidFill>
                  <a:schemeClr val="bg1"/>
                </a:solidFill>
                <a:latin typeface="Arial" pitchFamily="34" charset="0"/>
                <a:cs typeface="Arial" pitchFamily="34" charset="0"/>
              </a:rPr>
              <a:t>	No.  Prerequisites should not be treated as suggestions.  Take the time to get the preparatory material right.</a:t>
            </a:r>
            <a:endParaRPr lang="en-US" sz="2400" dirty="0" smtClean="0">
              <a:solidFill>
                <a:schemeClr val="tx2">
                  <a:lumMod val="40000"/>
                  <a:lumOff val="60000"/>
                </a:schemeClr>
              </a:solidFill>
              <a:latin typeface="Arial" pitchFamily="34" charset="0"/>
              <a:cs typeface="Arial" pitchFamily="34" charset="0"/>
            </a:endParaRPr>
          </a:p>
          <a:p>
            <a:r>
              <a:rPr lang="en-US" sz="2400" dirty="0" smtClean="0">
                <a:solidFill>
                  <a:schemeClr val="accent1"/>
                </a:solidFill>
                <a:latin typeface="Arial" pitchFamily="34" charset="0"/>
                <a:cs typeface="Arial" pitchFamily="34" charset="0"/>
              </a:rPr>
              <a:t>Can I retake a class to improve my grade?</a:t>
            </a:r>
          </a:p>
          <a:p>
            <a:pPr>
              <a:buNone/>
            </a:pPr>
            <a:r>
              <a:rPr lang="en-US" sz="2400" dirty="0" smtClean="0">
                <a:solidFill>
                  <a:schemeClr val="accent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Yes, but remember the course will only be excluded in one GPA calculation.  Also, if you fail the class, you lose the credit for course!</a:t>
            </a:r>
          </a:p>
          <a:p>
            <a:r>
              <a:rPr lang="en-US" sz="2400" dirty="0" smtClean="0">
                <a:solidFill>
                  <a:schemeClr val="accent1"/>
                </a:solidFill>
                <a:latin typeface="Arial" pitchFamily="34" charset="0"/>
                <a:cs typeface="Arial" pitchFamily="34" charset="0"/>
              </a:rPr>
              <a:t>Can I drop a class I’m retaking if I’m doing badly?</a:t>
            </a:r>
          </a:p>
          <a:p>
            <a:pPr>
              <a:buNone/>
            </a:pPr>
            <a:r>
              <a:rPr lang="en-US" sz="2400" dirty="0" smtClean="0">
                <a:solidFill>
                  <a:schemeClr val="accent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Yes!  Standard drop procedures apply.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066800"/>
            <a:ext cx="8839200" cy="5334000"/>
          </a:xfrm>
        </p:spPr>
        <p:txBody>
          <a:bodyPr>
            <a:noAutofit/>
          </a:bodyPr>
          <a:lstStyle/>
          <a:p>
            <a:r>
              <a:rPr lang="en-US" sz="2400" dirty="0" smtClean="0">
                <a:solidFill>
                  <a:schemeClr val="accent1"/>
                </a:solidFill>
                <a:latin typeface="Arial" pitchFamily="34" charset="0"/>
                <a:cs typeface="Arial" pitchFamily="34" charset="0"/>
              </a:rPr>
              <a:t>When is the Q drop deadline?</a:t>
            </a:r>
          </a:p>
          <a:p>
            <a:pPr>
              <a:spcBef>
                <a:spcPts val="0"/>
              </a:spcBef>
              <a:buNone/>
            </a:pPr>
            <a:r>
              <a:rPr lang="en-US" sz="2400" dirty="0" smtClean="0">
                <a:solidFill>
                  <a:schemeClr val="bg1"/>
                </a:solidFill>
                <a:latin typeface="Arial" pitchFamily="34" charset="0"/>
                <a:cs typeface="Arial" pitchFamily="34" charset="0"/>
              </a:rPr>
              <a:t>	Spring 2017 – March 31</a:t>
            </a:r>
          </a:p>
          <a:p>
            <a:pPr defTabSz="682625">
              <a:spcBef>
                <a:spcPts val="0"/>
              </a:spcBef>
              <a:buNone/>
            </a:pPr>
            <a:r>
              <a:rPr lang="en-US" sz="2400" dirty="0" smtClean="0">
                <a:solidFill>
                  <a:schemeClr val="bg1"/>
                </a:solidFill>
                <a:latin typeface="Arial" pitchFamily="34" charset="0"/>
                <a:cs typeface="Arial" pitchFamily="34" charset="0"/>
              </a:rPr>
              <a:t>	Fall 2016 – November 1</a:t>
            </a:r>
          </a:p>
          <a:p>
            <a:pPr defTabSz="682625">
              <a:spcBef>
                <a:spcPts val="0"/>
              </a:spcBef>
              <a:buNone/>
            </a:pPr>
            <a:r>
              <a:rPr lang="en-US" sz="2400" dirty="0" smtClean="0">
                <a:solidFill>
                  <a:schemeClr val="bg1"/>
                </a:solidFill>
                <a:latin typeface="Arial" pitchFamily="34" charset="0"/>
                <a:cs typeface="Arial" pitchFamily="34" charset="0"/>
              </a:rPr>
              <a:t>	An add/drop form must be submitted to the registrar’s office with your advisor’s signature.  You will receive a “Q.”</a:t>
            </a:r>
          </a:p>
          <a:p>
            <a:r>
              <a:rPr lang="en-US" sz="2400" dirty="0" smtClean="0">
                <a:solidFill>
                  <a:schemeClr val="accent1"/>
                </a:solidFill>
                <a:latin typeface="Arial" pitchFamily="34" charset="0"/>
                <a:cs typeface="Arial" pitchFamily="34" charset="0"/>
              </a:rPr>
              <a:t>How do I drop a class after the Q drop deadline?</a:t>
            </a:r>
          </a:p>
          <a:p>
            <a:pPr>
              <a:buNone/>
            </a:pPr>
            <a:r>
              <a:rPr lang="en-US" sz="2400" dirty="0" smtClean="0">
                <a:solidFill>
                  <a:schemeClr val="accent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You can’t.</a:t>
            </a:r>
          </a:p>
          <a:p>
            <a:r>
              <a:rPr lang="en-US" sz="2400" dirty="0" smtClean="0">
                <a:solidFill>
                  <a:schemeClr val="accent1"/>
                </a:solidFill>
                <a:latin typeface="Arial" pitchFamily="34" charset="0"/>
                <a:cs typeface="Arial" pitchFamily="34" charset="0"/>
              </a:rPr>
              <a:t>Can I still get an incomplete?</a:t>
            </a:r>
          </a:p>
          <a:p>
            <a:pPr>
              <a:buNone/>
            </a:pPr>
            <a:r>
              <a:rPr lang="en-US" sz="2400" dirty="0" smtClean="0">
                <a:solidFill>
                  <a:schemeClr val="accent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An incomplete is given for family or personal emergencies only.  There must be a justification for the incomplete that goes beyond poor student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52400" y="990600"/>
            <a:ext cx="8839200" cy="5562600"/>
          </a:xfrm>
        </p:spPr>
        <p:txBody>
          <a:bodyPr>
            <a:noAutofit/>
          </a:bodyPr>
          <a:lstStyle/>
          <a:p>
            <a:r>
              <a:rPr lang="en-US" sz="2400" dirty="0" smtClean="0">
                <a:solidFill>
                  <a:schemeClr val="accent1"/>
                </a:solidFill>
                <a:latin typeface="Arial" pitchFamily="34" charset="0"/>
                <a:cs typeface="Arial" pitchFamily="34" charset="0"/>
              </a:rPr>
              <a:t>I got a “D” in a required course.  Does it count?</a:t>
            </a:r>
          </a:p>
          <a:p>
            <a:pPr>
              <a:buNone/>
            </a:pPr>
            <a:r>
              <a:rPr lang="en-US" sz="2400" dirty="0" smtClean="0">
                <a:solidFill>
                  <a:schemeClr val="bg1"/>
                </a:solidFill>
                <a:latin typeface="Arial" pitchFamily="34" charset="0"/>
                <a:cs typeface="Arial" pitchFamily="34" charset="0"/>
              </a:rPr>
              <a:t>	Yes, as long as it was earned at TAMUK</a:t>
            </a:r>
            <a:r>
              <a:rPr lang="en-US" sz="2400" dirty="0">
                <a:solidFill>
                  <a:schemeClr val="bg1"/>
                </a:solidFill>
                <a:latin typeface="Arial" pitchFamily="34" charset="0"/>
                <a:cs typeface="Arial" pitchFamily="34" charset="0"/>
              </a:rPr>
              <a:t>. “D” grades in math, science, and engineering cannot be transferred from other </a:t>
            </a:r>
            <a:r>
              <a:rPr lang="en-US" sz="2400" dirty="0" smtClean="0">
                <a:solidFill>
                  <a:schemeClr val="bg1"/>
                </a:solidFill>
                <a:latin typeface="Arial" pitchFamily="34" charset="0"/>
                <a:cs typeface="Arial" pitchFamily="34" charset="0"/>
              </a:rPr>
              <a:t>institutions.  You may need to retake a TAMUK “D” if:</a:t>
            </a:r>
          </a:p>
          <a:p>
            <a:pPr>
              <a:buNone/>
            </a:pPr>
            <a:r>
              <a:rPr lang="en-US" sz="2400"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1) It is earned in a Writing Intensive Course.</a:t>
            </a:r>
          </a:p>
          <a:p>
            <a:pPr>
              <a:buNone/>
            </a:pPr>
            <a:r>
              <a:rPr lang="en-US" sz="2400"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2) It puts you below the minimum GPAs for graduation. </a:t>
            </a:r>
          </a:p>
          <a:p>
            <a:r>
              <a:rPr lang="en-US" sz="2400" dirty="0" smtClean="0">
                <a:solidFill>
                  <a:schemeClr val="accent1"/>
                </a:solidFill>
                <a:latin typeface="Arial" pitchFamily="34" charset="0"/>
                <a:cs typeface="Arial" pitchFamily="34" charset="0"/>
              </a:rPr>
              <a:t>What is a Writing Intensive Class?</a:t>
            </a: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	Writing Intensive (WI) classes require you to complete approximately 10 single-spaced pages of writing (individually) over the course of the semester.  They are a junior or senior level course, usually in your major– </a:t>
            </a:r>
            <a:r>
              <a:rPr lang="en-US" sz="2400" dirty="0" err="1" smtClean="0">
                <a:solidFill>
                  <a:schemeClr val="bg1"/>
                </a:solidFill>
                <a:latin typeface="Arial" pitchFamily="34" charset="0"/>
                <a:cs typeface="Arial" pitchFamily="34" charset="0"/>
              </a:rPr>
              <a:t>ie</a:t>
            </a:r>
            <a:r>
              <a:rPr lang="en-US" sz="2400" dirty="0" smtClean="0">
                <a:solidFill>
                  <a:schemeClr val="bg1"/>
                </a:solidFill>
                <a:latin typeface="Arial" pitchFamily="34" charset="0"/>
                <a:cs typeface="Arial" pitchFamily="34" charset="0"/>
              </a:rPr>
              <a:t>, senior design.  </a:t>
            </a:r>
            <a:r>
              <a:rPr lang="en-US" sz="2400" dirty="0">
                <a:solidFill>
                  <a:schemeClr val="bg1"/>
                </a:solidFill>
                <a:latin typeface="Arial" pitchFamily="34" charset="0"/>
                <a:cs typeface="Arial" pitchFamily="34" charset="0"/>
              </a:rPr>
              <a:t>Y</a:t>
            </a:r>
            <a:r>
              <a:rPr lang="en-US" sz="2400" dirty="0" smtClean="0">
                <a:solidFill>
                  <a:schemeClr val="bg1"/>
                </a:solidFill>
                <a:latin typeface="Arial" pitchFamily="34" charset="0"/>
                <a:cs typeface="Arial" pitchFamily="34" charset="0"/>
              </a:rPr>
              <a:t>ou must earn a “C” in at least one WI course to graduate (Fall 2012 or later degree plans).  May take WI outside your major.</a:t>
            </a:r>
          </a:p>
          <a:p>
            <a:pPr>
              <a:buNone/>
            </a:pPr>
            <a:r>
              <a:rPr lang="en-US" sz="2400" dirty="0" smtClean="0">
                <a:solidFill>
                  <a:schemeClr val="bg1"/>
                </a:solidFill>
                <a:latin typeface="Arial" pitchFamily="34" charset="0"/>
                <a:cs typeface="Arial" pitchFamily="34" charset="0"/>
              </a:rPr>
              <a:t>	</a:t>
            </a:r>
            <a:endParaRPr lang="en-US" sz="2400" dirty="0" smtClean="0">
              <a:solidFill>
                <a:srgbClr val="00B0F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solidFill>
                  <a:srgbClr val="FFFF00"/>
                </a:solidFill>
                <a:latin typeface="Arial" pitchFamily="34" charset="0"/>
                <a:cs typeface="Arial" pitchFamily="34" charset="0"/>
              </a:rPr>
              <a:t>Why Pre-Advising?</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533400" y="1447800"/>
            <a:ext cx="8001000" cy="4648200"/>
          </a:xfrm>
        </p:spPr>
        <p:txBody>
          <a:bodyPr>
            <a:normAutofit/>
          </a:bodyPr>
          <a:lstStyle/>
          <a:p>
            <a:r>
              <a:rPr lang="en-US" dirty="0" smtClean="0">
                <a:solidFill>
                  <a:schemeClr val="bg1"/>
                </a:solidFill>
                <a:latin typeface="Arial" pitchFamily="34" charset="0"/>
                <a:cs typeface="Arial" pitchFamily="34" charset="0"/>
              </a:rPr>
              <a:t>Advisors make mistakes.  Students make mistakes.  Policies change.</a:t>
            </a:r>
          </a:p>
          <a:p>
            <a:r>
              <a:rPr lang="en-US" dirty="0" smtClean="0">
                <a:solidFill>
                  <a:schemeClr val="bg1"/>
                </a:solidFill>
                <a:latin typeface="Arial" pitchFamily="34" charset="0"/>
                <a:cs typeface="Arial" pitchFamily="34" charset="0"/>
              </a:rPr>
              <a:t>The more informed you are about graduation requirements, the less likely you are to experience a graduation delay due to a mistake or policy change.    </a:t>
            </a:r>
          </a:p>
          <a:p>
            <a:r>
              <a:rPr lang="en-US" dirty="0" smtClean="0">
                <a:solidFill>
                  <a:schemeClr val="bg1"/>
                </a:solidFill>
                <a:latin typeface="Arial" pitchFamily="34" charset="0"/>
                <a:cs typeface="Arial" pitchFamily="34" charset="0"/>
              </a:rPr>
              <a:t>Ultimately, making sure you graduate is </a:t>
            </a:r>
            <a:r>
              <a:rPr lang="en-US" dirty="0" smtClean="0">
                <a:solidFill>
                  <a:schemeClr val="accent1"/>
                </a:solidFill>
                <a:latin typeface="Arial" pitchFamily="34" charset="0"/>
                <a:cs typeface="Arial" pitchFamily="34" charset="0"/>
              </a:rPr>
              <a:t>your</a:t>
            </a:r>
            <a:r>
              <a:rPr lang="en-US" dirty="0" smtClean="0">
                <a:solidFill>
                  <a:schemeClr val="bg1"/>
                </a:solidFill>
                <a:latin typeface="Arial" pitchFamily="34" charset="0"/>
                <a:cs typeface="Arial" pitchFamily="34" charset="0"/>
              </a:rPr>
              <a:t> responsibility!</a:t>
            </a:r>
          </a:p>
        </p:txBody>
      </p:sp>
    </p:spTree>
    <p:extLst>
      <p:ext uri="{BB962C8B-B14F-4D97-AF65-F5344CB8AC3E}">
        <p14:creationId xmlns:p14="http://schemas.microsoft.com/office/powerpoint/2010/main" val="17344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1066800"/>
            <a:ext cx="8839200" cy="5334000"/>
          </a:xfrm>
        </p:spPr>
        <p:txBody>
          <a:bodyPr>
            <a:noAutofit/>
          </a:bodyPr>
          <a:lstStyle/>
          <a:p>
            <a:r>
              <a:rPr lang="en-US" sz="2400" dirty="0" smtClean="0">
                <a:solidFill>
                  <a:schemeClr val="accent1"/>
                </a:solidFill>
                <a:latin typeface="Arial" pitchFamily="34" charset="0"/>
                <a:cs typeface="Arial" pitchFamily="34" charset="0"/>
              </a:rPr>
              <a:t>What are the minimum GPAs for graduation?</a:t>
            </a: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	</a:t>
            </a:r>
            <a:r>
              <a:rPr lang="en-US" sz="2400" u="sng" dirty="0" smtClean="0">
                <a:solidFill>
                  <a:schemeClr val="bg1"/>
                </a:solidFill>
                <a:latin typeface="Arial" pitchFamily="34" charset="0"/>
                <a:cs typeface="Arial" pitchFamily="34" charset="0"/>
              </a:rPr>
              <a:t>Catalogs before 2014</a:t>
            </a:r>
            <a:r>
              <a:rPr lang="en-US" sz="2400" dirty="0" smtClean="0">
                <a:solidFill>
                  <a:schemeClr val="bg1"/>
                </a:solidFill>
                <a:latin typeface="Arial" pitchFamily="34" charset="0"/>
                <a:cs typeface="Arial" pitchFamily="34" charset="0"/>
              </a:rPr>
              <a:t>: </a:t>
            </a:r>
          </a:p>
          <a:p>
            <a:pPr>
              <a:buNone/>
            </a:pPr>
            <a:r>
              <a:rPr lang="en-US" sz="2400"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2.0 cumulative, 2.0 engineering, 2.0 math/science</a:t>
            </a:r>
          </a:p>
          <a:p>
            <a:pPr>
              <a:buNone/>
            </a:pPr>
            <a:r>
              <a:rPr lang="en-US" sz="2400" dirty="0">
                <a:solidFill>
                  <a:schemeClr val="bg1"/>
                </a:solidFill>
                <a:latin typeface="Arial" pitchFamily="34" charset="0"/>
                <a:cs typeface="Arial" pitchFamily="34" charset="0"/>
              </a:rPr>
              <a:t>	</a:t>
            </a:r>
            <a:r>
              <a:rPr lang="en-US" sz="2400" u="sng" dirty="0" smtClean="0">
                <a:solidFill>
                  <a:schemeClr val="bg1"/>
                </a:solidFill>
                <a:latin typeface="Arial" pitchFamily="34" charset="0"/>
                <a:cs typeface="Arial" pitchFamily="34" charset="0"/>
              </a:rPr>
              <a:t>2014 or later catalogs</a:t>
            </a:r>
            <a:r>
              <a:rPr lang="en-US" sz="2400" dirty="0" smtClean="0">
                <a:solidFill>
                  <a:schemeClr val="bg1"/>
                </a:solidFill>
                <a:latin typeface="Arial" pitchFamily="34" charset="0"/>
                <a:cs typeface="Arial" pitchFamily="34" charset="0"/>
              </a:rPr>
              <a:t>: </a:t>
            </a:r>
          </a:p>
          <a:p>
            <a:pPr>
              <a:buNone/>
            </a:pPr>
            <a:r>
              <a:rPr lang="en-US" sz="2400"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2.0 </a:t>
            </a:r>
            <a:r>
              <a:rPr lang="en-US" sz="2400" dirty="0">
                <a:solidFill>
                  <a:schemeClr val="bg1"/>
                </a:solidFill>
                <a:latin typeface="Arial" pitchFamily="34" charset="0"/>
                <a:cs typeface="Arial" pitchFamily="34" charset="0"/>
              </a:rPr>
              <a:t>cumulative, </a:t>
            </a:r>
            <a:r>
              <a:rPr lang="en-US" sz="2400" dirty="0" smtClean="0">
                <a:solidFill>
                  <a:schemeClr val="bg1"/>
                </a:solidFill>
                <a:latin typeface="Arial" pitchFamily="34" charset="0"/>
                <a:cs typeface="Arial" pitchFamily="34" charset="0"/>
              </a:rPr>
              <a:t>2.25 </a:t>
            </a:r>
            <a:r>
              <a:rPr lang="en-US" sz="2400" dirty="0">
                <a:solidFill>
                  <a:schemeClr val="bg1"/>
                </a:solidFill>
                <a:latin typeface="Arial" pitchFamily="34" charset="0"/>
                <a:cs typeface="Arial" pitchFamily="34" charset="0"/>
              </a:rPr>
              <a:t>engineering, </a:t>
            </a:r>
            <a:r>
              <a:rPr lang="en-US" sz="2400" dirty="0" smtClean="0">
                <a:solidFill>
                  <a:schemeClr val="bg1"/>
                </a:solidFill>
                <a:latin typeface="Arial" pitchFamily="34" charset="0"/>
                <a:cs typeface="Arial" pitchFamily="34" charset="0"/>
              </a:rPr>
              <a:t>2.25 math/science</a:t>
            </a:r>
          </a:p>
          <a:p>
            <a:pPr>
              <a:buNone/>
            </a:pPr>
            <a:r>
              <a:rPr lang="en-US" sz="2400" dirty="0">
                <a:solidFill>
                  <a:schemeClr val="bg1"/>
                </a:solidFill>
                <a:latin typeface="Arial" pitchFamily="34" charset="0"/>
                <a:cs typeface="Arial" pitchFamily="34" charset="0"/>
              </a:rPr>
              <a:t>	</a:t>
            </a:r>
            <a:r>
              <a:rPr lang="en-US" sz="2400" u="sng" dirty="0" smtClean="0">
                <a:solidFill>
                  <a:schemeClr val="bg1"/>
                </a:solidFill>
                <a:latin typeface="Arial" pitchFamily="34" charset="0"/>
                <a:cs typeface="Arial" pitchFamily="34" charset="0"/>
              </a:rPr>
              <a:t>Industrial Technology Majors:</a:t>
            </a: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	2.0 cumulative, 2.50 in major, 2.25 in math/science, </a:t>
            </a:r>
          </a:p>
          <a:p>
            <a:pPr>
              <a:buNone/>
            </a:pPr>
            <a:r>
              <a:rPr lang="en-US" sz="2400"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2.25 in business</a:t>
            </a:r>
          </a:p>
          <a:p>
            <a:pPr>
              <a:buNone/>
            </a:pPr>
            <a:r>
              <a:rPr lang="en-US" sz="2400" dirty="0" smtClean="0">
                <a:solidFill>
                  <a:schemeClr val="bg1"/>
                </a:solidFill>
                <a:latin typeface="Arial" pitchFamily="34" charset="0"/>
                <a:cs typeface="Arial" pitchFamily="34" charset="0"/>
              </a:rPr>
              <a:t>	</a:t>
            </a:r>
            <a:endParaRPr lang="en-US" sz="2400" dirty="0" smtClean="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1178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FFFF00"/>
                </a:solidFill>
                <a:latin typeface="Arial" pitchFamily="34" charset="0"/>
                <a:cs typeface="Arial" pitchFamily="34" charset="0"/>
              </a:rPr>
              <a:t>FAQ</a:t>
            </a:r>
            <a:endParaRPr lang="en-US" dirty="0"/>
          </a:p>
        </p:txBody>
      </p:sp>
      <p:sp>
        <p:nvSpPr>
          <p:cNvPr id="3" name="Content Placeholder 2"/>
          <p:cNvSpPr>
            <a:spLocks noGrp="1"/>
          </p:cNvSpPr>
          <p:nvPr>
            <p:ph idx="1"/>
          </p:nvPr>
        </p:nvSpPr>
        <p:spPr>
          <a:xfrm>
            <a:off x="457200" y="1066800"/>
            <a:ext cx="8229600" cy="5638800"/>
          </a:xfrm>
        </p:spPr>
        <p:txBody>
          <a:bodyPr>
            <a:normAutofit/>
          </a:bodyPr>
          <a:lstStyle/>
          <a:p>
            <a:r>
              <a:rPr lang="en-US" sz="2400" dirty="0">
                <a:solidFill>
                  <a:schemeClr val="accent1"/>
                </a:solidFill>
                <a:latin typeface="Arial" pitchFamily="34" charset="0"/>
                <a:cs typeface="Arial" pitchFamily="34" charset="0"/>
              </a:rPr>
              <a:t>What do I do if there’s an error on my transcript?</a:t>
            </a:r>
          </a:p>
          <a:p>
            <a:pPr>
              <a:buNone/>
            </a:pPr>
            <a:r>
              <a:rPr lang="en-US" sz="2400" dirty="0">
                <a:solidFill>
                  <a:schemeClr val="accent1"/>
                </a:solidFill>
                <a:latin typeface="Arial" pitchFamily="34" charset="0"/>
                <a:cs typeface="Arial" pitchFamily="34" charset="0"/>
              </a:rPr>
              <a:t>	</a:t>
            </a:r>
            <a:r>
              <a:rPr lang="en-US" sz="2400" dirty="0">
                <a:solidFill>
                  <a:schemeClr val="bg1"/>
                </a:solidFill>
                <a:latin typeface="Arial" pitchFamily="34" charset="0"/>
                <a:cs typeface="Arial" pitchFamily="34" charset="0"/>
              </a:rPr>
              <a:t>Contact the registrar’s office.  The earlier the better.  </a:t>
            </a:r>
            <a:endParaRPr lang="en-US" sz="2400" dirty="0" smtClean="0">
              <a:solidFill>
                <a:schemeClr val="accent1"/>
              </a:solidFill>
              <a:latin typeface="Arial" pitchFamily="34" charset="0"/>
              <a:cs typeface="Arial" pitchFamily="34" charset="0"/>
            </a:endParaRPr>
          </a:p>
          <a:p>
            <a:r>
              <a:rPr lang="en-US" sz="2400" dirty="0" smtClean="0">
                <a:solidFill>
                  <a:schemeClr val="accent1"/>
                </a:solidFill>
                <a:latin typeface="Arial" pitchFamily="34" charset="0"/>
                <a:cs typeface="Arial" pitchFamily="34" charset="0"/>
              </a:rPr>
              <a:t>I completed a substitution form.  Why doesn’t it show up on my transcript?</a:t>
            </a:r>
            <a:endParaRPr lang="en-US" sz="2400" dirty="0">
              <a:solidFill>
                <a:schemeClr val="accent1"/>
              </a:solidFill>
              <a:latin typeface="Arial" pitchFamily="34" charset="0"/>
              <a:cs typeface="Arial" pitchFamily="34" charset="0"/>
            </a:endParaRPr>
          </a:p>
          <a:p>
            <a:pPr>
              <a:buNone/>
            </a:pPr>
            <a:r>
              <a:rPr lang="en-US" sz="2400"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Substitution forms are internal to the College of Engineering and will not show up on your transcript.</a:t>
            </a:r>
          </a:p>
          <a:p>
            <a:r>
              <a:rPr lang="en-US" sz="2400" dirty="0">
                <a:solidFill>
                  <a:schemeClr val="accent1"/>
                </a:solidFill>
                <a:latin typeface="Arial" pitchFamily="34" charset="0"/>
                <a:cs typeface="Arial" pitchFamily="34" charset="0"/>
              </a:rPr>
              <a:t>I completed a substitution form.  Why doesn’t it show up on </a:t>
            </a:r>
            <a:r>
              <a:rPr lang="en-US" sz="2400" dirty="0" err="1" smtClean="0">
                <a:solidFill>
                  <a:schemeClr val="accent1"/>
                </a:solidFill>
                <a:latin typeface="Arial" pitchFamily="34" charset="0"/>
                <a:cs typeface="Arial" pitchFamily="34" charset="0"/>
              </a:rPr>
              <a:t>DegreeWorks</a:t>
            </a:r>
            <a:r>
              <a:rPr lang="en-US" sz="2400" dirty="0" smtClean="0">
                <a:solidFill>
                  <a:schemeClr val="accent1"/>
                </a:solidFill>
                <a:latin typeface="Arial" pitchFamily="34" charset="0"/>
                <a:cs typeface="Arial" pitchFamily="34" charset="0"/>
              </a:rPr>
              <a:t>?</a:t>
            </a:r>
            <a:endParaRPr lang="en-US" sz="2400" dirty="0">
              <a:solidFill>
                <a:schemeClr val="accent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	See above.  Substitutions must be “forced” into </a:t>
            </a:r>
            <a:r>
              <a:rPr lang="en-US" sz="2400" dirty="0" err="1" smtClean="0">
                <a:solidFill>
                  <a:schemeClr val="bg1"/>
                </a:solidFill>
                <a:latin typeface="Arial" pitchFamily="34" charset="0"/>
                <a:cs typeface="Arial" pitchFamily="34" charset="0"/>
              </a:rPr>
              <a:t>DegreeWorks</a:t>
            </a:r>
            <a:r>
              <a:rPr lang="en-US" sz="2400" dirty="0" smtClean="0">
                <a:solidFill>
                  <a:schemeClr val="bg1"/>
                </a:solidFill>
                <a:latin typeface="Arial" pitchFamily="34" charset="0"/>
                <a:cs typeface="Arial" pitchFamily="34" charset="0"/>
              </a:rPr>
              <a:t>, and the updating process is slow.</a:t>
            </a:r>
            <a:endParaRPr lang="en-US" sz="2400" dirty="0">
              <a:solidFill>
                <a:schemeClr val="bg1"/>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3726565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FFFF00"/>
                </a:solidFill>
                <a:latin typeface="Arial" pitchFamily="34" charset="0"/>
                <a:cs typeface="Arial" pitchFamily="34" charset="0"/>
              </a:rPr>
              <a:t>FAQ</a:t>
            </a:r>
            <a:endParaRPr lang="en-US" dirty="0"/>
          </a:p>
        </p:txBody>
      </p:sp>
      <p:sp>
        <p:nvSpPr>
          <p:cNvPr id="3" name="Content Placeholder 2"/>
          <p:cNvSpPr>
            <a:spLocks noGrp="1"/>
          </p:cNvSpPr>
          <p:nvPr>
            <p:ph idx="1"/>
          </p:nvPr>
        </p:nvSpPr>
        <p:spPr>
          <a:xfrm>
            <a:off x="457200" y="1066800"/>
            <a:ext cx="8229600" cy="4419600"/>
          </a:xfrm>
        </p:spPr>
        <p:txBody>
          <a:bodyPr>
            <a:normAutofit/>
          </a:bodyPr>
          <a:lstStyle/>
          <a:p>
            <a:r>
              <a:rPr lang="en-US" sz="2400" dirty="0" smtClean="0">
                <a:solidFill>
                  <a:schemeClr val="accent1"/>
                </a:solidFill>
                <a:latin typeface="Arial" pitchFamily="34" charset="0"/>
                <a:cs typeface="Arial" pitchFamily="34" charset="0"/>
              </a:rPr>
              <a:t>Why does my …(fill in the blank)… not agree with </a:t>
            </a:r>
            <a:r>
              <a:rPr lang="en-US" sz="2400" dirty="0" err="1" smtClean="0">
                <a:solidFill>
                  <a:schemeClr val="accent1"/>
                </a:solidFill>
                <a:latin typeface="Arial" pitchFamily="34" charset="0"/>
                <a:cs typeface="Arial" pitchFamily="34" charset="0"/>
              </a:rPr>
              <a:t>DegreeWorks</a:t>
            </a:r>
            <a:r>
              <a:rPr lang="en-US" sz="2400" dirty="0" smtClean="0">
                <a:solidFill>
                  <a:schemeClr val="accent1"/>
                </a:solidFill>
                <a:latin typeface="Arial" pitchFamily="34" charset="0"/>
                <a:cs typeface="Arial" pitchFamily="34" charset="0"/>
              </a:rPr>
              <a:t>?</a:t>
            </a:r>
          </a:p>
          <a:p>
            <a:pPr marL="803275" indent="-457200" defTabSz="346075">
              <a:buFont typeface="+mj-lt"/>
              <a:buAutoNum type="arabicParenR"/>
            </a:pPr>
            <a:r>
              <a:rPr lang="en-US" sz="2400" dirty="0" err="1" smtClean="0">
                <a:solidFill>
                  <a:schemeClr val="bg1"/>
                </a:solidFill>
                <a:latin typeface="Arial" pitchFamily="34" charset="0"/>
                <a:cs typeface="Arial" pitchFamily="34" charset="0"/>
              </a:rPr>
              <a:t>DegreeWorks</a:t>
            </a:r>
            <a:r>
              <a:rPr lang="en-US" sz="2400" dirty="0" smtClean="0">
                <a:solidFill>
                  <a:schemeClr val="bg1"/>
                </a:solidFill>
                <a:latin typeface="Arial" pitchFamily="34" charset="0"/>
                <a:cs typeface="Arial" pitchFamily="34" charset="0"/>
              </a:rPr>
              <a:t> is imperfectly implemented.  If you find an error, please inform Mr. McCoy AND your department chair.  The Registrar’s office is working with the COE to identify and correct errors.</a:t>
            </a:r>
          </a:p>
          <a:p>
            <a:pPr marL="803275" indent="-457200" defTabSz="346075">
              <a:buFont typeface="+mj-lt"/>
              <a:buAutoNum type="arabicParenR"/>
            </a:pPr>
            <a:r>
              <a:rPr lang="en-US" sz="2400" dirty="0" smtClean="0">
                <a:solidFill>
                  <a:schemeClr val="bg1"/>
                </a:solidFill>
                <a:latin typeface="Arial" pitchFamily="34" charset="0"/>
                <a:cs typeface="Arial" pitchFamily="34" charset="0"/>
              </a:rPr>
              <a:t>Are your major and catalog year up-to-date with the Registrar’s office?  </a:t>
            </a:r>
            <a:r>
              <a:rPr lang="en-US" sz="2400" dirty="0" err="1" smtClean="0">
                <a:solidFill>
                  <a:schemeClr val="bg1"/>
                </a:solidFill>
                <a:latin typeface="Arial" pitchFamily="34" charset="0"/>
                <a:cs typeface="Arial" pitchFamily="34" charset="0"/>
              </a:rPr>
              <a:t>DegreeWorks</a:t>
            </a:r>
            <a:r>
              <a:rPr lang="en-US" sz="2400" dirty="0" smtClean="0">
                <a:solidFill>
                  <a:schemeClr val="bg1"/>
                </a:solidFill>
                <a:latin typeface="Arial" pitchFamily="34" charset="0"/>
                <a:cs typeface="Arial" pitchFamily="34" charset="0"/>
              </a:rPr>
              <a:t> reflects only what has been coded by the Registrar’s office, and change of curriculum forms take a semester to process.</a:t>
            </a:r>
            <a:endParaRPr lang="en-US" dirty="0"/>
          </a:p>
        </p:txBody>
      </p:sp>
    </p:spTree>
    <p:extLst>
      <p:ext uri="{BB962C8B-B14F-4D97-AF65-F5344CB8AC3E}">
        <p14:creationId xmlns:p14="http://schemas.microsoft.com/office/powerpoint/2010/main" val="2655937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990600"/>
            <a:ext cx="8839200" cy="5334000"/>
          </a:xfrm>
        </p:spPr>
        <p:txBody>
          <a:bodyPr>
            <a:normAutofit/>
          </a:bodyPr>
          <a:lstStyle/>
          <a:p>
            <a:r>
              <a:rPr lang="en-US" sz="2400" dirty="0" smtClean="0">
                <a:solidFill>
                  <a:schemeClr val="accent1"/>
                </a:solidFill>
                <a:latin typeface="Arial" pitchFamily="34" charset="0"/>
                <a:cs typeface="Arial" pitchFamily="34" charset="0"/>
              </a:rPr>
              <a:t>How do I change my major?</a:t>
            </a:r>
          </a:p>
          <a:p>
            <a:pPr>
              <a:buNone/>
            </a:pPr>
            <a:r>
              <a:rPr lang="en-US" sz="2400" dirty="0" smtClean="0">
                <a:solidFill>
                  <a:schemeClr val="bg1"/>
                </a:solidFill>
                <a:latin typeface="Arial" pitchFamily="34" charset="0"/>
                <a:cs typeface="Arial" pitchFamily="34" charset="0"/>
              </a:rPr>
              <a:t>	If you’re changing within the COE, there’s a “Change of Curriculum” form (see departmental admin) to be signed by the chair of your new department.  Attach a transcript.  Most departments want to see a 2.5 GPA.</a:t>
            </a:r>
          </a:p>
          <a:p>
            <a:r>
              <a:rPr lang="en-US" sz="2400" dirty="0" smtClean="0">
                <a:solidFill>
                  <a:schemeClr val="accent1"/>
                </a:solidFill>
                <a:latin typeface="Arial" pitchFamily="34" charset="0"/>
                <a:cs typeface="Arial" pitchFamily="34" charset="0"/>
              </a:rPr>
              <a:t>How do I get out of PPEN / APEN and into my “real” major?</a:t>
            </a:r>
          </a:p>
          <a:p>
            <a:pPr>
              <a:buNone/>
            </a:pPr>
            <a:r>
              <a:rPr lang="en-US" sz="2400" dirty="0" smtClean="0">
                <a:solidFill>
                  <a:schemeClr val="accent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Complete the “Change of Curriculum” form.  You must have completed chemistry and analytical geometry or higher and have 2. 0 cumulative and math/science GPAs.</a:t>
            </a:r>
          </a:p>
          <a:p>
            <a:r>
              <a:rPr lang="en-US" sz="2400" dirty="0" smtClean="0">
                <a:solidFill>
                  <a:schemeClr val="accent1"/>
                </a:solidFill>
                <a:latin typeface="Arial" pitchFamily="34" charset="0"/>
                <a:cs typeface="Arial" pitchFamily="34" charset="0"/>
              </a:rPr>
              <a:t>What if my GPA is not high enough to transfer into the major I want?</a:t>
            </a:r>
          </a:p>
          <a:p>
            <a:pPr indent="0">
              <a:buNone/>
            </a:pPr>
            <a:r>
              <a:rPr lang="en-US" sz="2400" dirty="0" smtClean="0">
                <a:solidFill>
                  <a:schemeClr val="bg1"/>
                </a:solidFill>
                <a:latin typeface="Arial" pitchFamily="34" charset="0"/>
                <a:cs typeface="Arial" pitchFamily="34" charset="0"/>
              </a:rPr>
              <a:t>Make an appointment with your department chair to discuss your individual situation and your options.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990600"/>
            <a:ext cx="8610600" cy="5334000"/>
          </a:xfrm>
        </p:spPr>
        <p:txBody>
          <a:bodyPr>
            <a:normAutofit/>
          </a:bodyPr>
          <a:lstStyle/>
          <a:p>
            <a:r>
              <a:rPr lang="en-US" sz="2400" dirty="0" smtClean="0">
                <a:solidFill>
                  <a:schemeClr val="accent1"/>
                </a:solidFill>
                <a:latin typeface="Arial" pitchFamily="34" charset="0"/>
                <a:cs typeface="Arial" pitchFamily="34" charset="0"/>
              </a:rPr>
              <a:t>How do I declare a minor?</a:t>
            </a:r>
          </a:p>
          <a:p>
            <a:pPr>
              <a:buNone/>
            </a:pPr>
            <a:r>
              <a:rPr lang="en-US" sz="2400" dirty="0" smtClean="0">
                <a:solidFill>
                  <a:schemeClr val="accent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Complete the “Change of Curriculum” form.  At graduation, make sure your advisor lists completes the minor check out form in your graduation packet.</a:t>
            </a:r>
          </a:p>
          <a:p>
            <a:r>
              <a:rPr lang="en-US" sz="2400" dirty="0">
                <a:solidFill>
                  <a:schemeClr val="accent1"/>
                </a:solidFill>
                <a:latin typeface="Arial" pitchFamily="34" charset="0"/>
                <a:cs typeface="Arial" pitchFamily="34" charset="0"/>
              </a:rPr>
              <a:t>What are the requirements for a minor?</a:t>
            </a:r>
          </a:p>
          <a:p>
            <a:pPr>
              <a:buNone/>
            </a:pPr>
            <a:r>
              <a:rPr lang="en-US" sz="2400" dirty="0">
                <a:solidFill>
                  <a:schemeClr val="bg1"/>
                </a:solidFill>
                <a:latin typeface="Arial" pitchFamily="34" charset="0"/>
                <a:cs typeface="Arial" pitchFamily="34" charset="0"/>
              </a:rPr>
              <a:t>	You need 18 hours in a program closely aligned with your major.  At least 6 hours must be upper level courses</a:t>
            </a:r>
            <a:r>
              <a:rPr lang="en-US" sz="2400" dirty="0" smtClean="0">
                <a:solidFill>
                  <a:schemeClr val="bg1"/>
                </a:solidFill>
                <a:latin typeface="Arial" pitchFamily="34" charset="0"/>
                <a:cs typeface="Arial" pitchFamily="34" charset="0"/>
              </a:rPr>
              <a:t>.  </a:t>
            </a:r>
          </a:p>
          <a:p>
            <a:pPr>
              <a:buNone/>
            </a:pPr>
            <a:r>
              <a:rPr lang="en-US" sz="2400" dirty="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Some programs (</a:t>
            </a:r>
            <a:r>
              <a:rPr lang="en-US" sz="2400" dirty="0" err="1" smtClean="0">
                <a:solidFill>
                  <a:schemeClr val="bg1"/>
                </a:solidFill>
                <a:latin typeface="Arial" pitchFamily="34" charset="0"/>
                <a:cs typeface="Arial" pitchFamily="34" charset="0"/>
              </a:rPr>
              <a:t>ie</a:t>
            </a:r>
            <a:r>
              <a:rPr lang="en-US" sz="2400" dirty="0" smtClean="0">
                <a:solidFill>
                  <a:schemeClr val="bg1"/>
                </a:solidFill>
                <a:latin typeface="Arial" pitchFamily="34" charset="0"/>
                <a:cs typeface="Arial" pitchFamily="34" charset="0"/>
              </a:rPr>
              <a:t>, Business Administration) have specific requirements for a minor.  Be sure to consult an advisor in the college where you hope to earn a minor– in addition to your College of Engineering advisor.</a:t>
            </a:r>
          </a:p>
        </p:txBody>
      </p:sp>
    </p:spTree>
    <p:extLst>
      <p:ext uri="{BB962C8B-B14F-4D97-AF65-F5344CB8AC3E}">
        <p14:creationId xmlns:p14="http://schemas.microsoft.com/office/powerpoint/2010/main" val="37495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76200" y="1066800"/>
            <a:ext cx="8839200" cy="5334000"/>
          </a:xfrm>
        </p:spPr>
        <p:txBody>
          <a:bodyPr>
            <a:normAutofit/>
          </a:bodyPr>
          <a:lstStyle/>
          <a:p>
            <a:r>
              <a:rPr lang="en-US" sz="2400" dirty="0" smtClean="0">
                <a:solidFill>
                  <a:schemeClr val="accent1"/>
                </a:solidFill>
                <a:latin typeface="Arial" pitchFamily="34" charset="0"/>
                <a:cs typeface="Arial" pitchFamily="34" charset="0"/>
              </a:rPr>
              <a:t>What are the requirements to double major?</a:t>
            </a:r>
          </a:p>
          <a:p>
            <a:pPr>
              <a:buNone/>
            </a:pPr>
            <a:r>
              <a:rPr lang="en-US" sz="2400" dirty="0" smtClean="0">
                <a:solidFill>
                  <a:schemeClr val="accent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You must complete all required courses for both majors plus a minimum of 24 hours unique to the second degree.  </a:t>
            </a:r>
            <a:endParaRPr lang="en-US" sz="2400" dirty="0" smtClean="0">
              <a:solidFill>
                <a:schemeClr val="accent1"/>
              </a:solidFill>
              <a:latin typeface="Arial" pitchFamily="34" charset="0"/>
              <a:cs typeface="Arial" pitchFamily="34" charset="0"/>
            </a:endParaRPr>
          </a:p>
          <a:p>
            <a:r>
              <a:rPr lang="en-US" sz="2400" dirty="0" smtClean="0">
                <a:solidFill>
                  <a:schemeClr val="accent1"/>
                </a:solidFill>
                <a:latin typeface="Arial" pitchFamily="34" charset="0"/>
                <a:cs typeface="Arial" pitchFamily="34" charset="0"/>
              </a:rPr>
              <a:t>Can I change my degree plan?</a:t>
            </a:r>
          </a:p>
          <a:p>
            <a:pPr>
              <a:buNone/>
            </a:pPr>
            <a:r>
              <a:rPr lang="en-US" sz="2400" dirty="0" smtClean="0">
                <a:solidFill>
                  <a:schemeClr val="bg1"/>
                </a:solidFill>
                <a:latin typeface="Arial" pitchFamily="34" charset="0"/>
                <a:cs typeface="Arial" pitchFamily="34" charset="0"/>
              </a:rPr>
              <a:t>	Your initial degree plan will refer to the undergraduate catalog in effect when you first attended TAMUK (unless absent for two or more semesters).  If your degree plan changes during your time at TAMUK, you may opt to follow the new degree plan.  Discuss your options with your advisor and complete a “Change of Curriculum” form.</a:t>
            </a:r>
          </a:p>
          <a:p>
            <a:pPr>
              <a:buNone/>
            </a:pPr>
            <a:r>
              <a:rPr lang="en-US" sz="2400" dirty="0">
                <a:solidFill>
                  <a:schemeClr val="bg1"/>
                </a:solidFill>
                <a:latin typeface="Arial" pitchFamily="34" charset="0"/>
                <a:cs typeface="Arial" pitchFamily="34" charset="0"/>
              </a:rPr>
              <a:t>	</a:t>
            </a:r>
            <a:r>
              <a:rPr lang="en-US" sz="2400" i="1" dirty="0" smtClean="0">
                <a:solidFill>
                  <a:schemeClr val="bg1"/>
                </a:solidFill>
                <a:latin typeface="Arial" pitchFamily="34" charset="0"/>
                <a:cs typeface="Arial" pitchFamily="34" charset="0"/>
              </a:rPr>
              <a:t>Remember – </a:t>
            </a:r>
            <a:r>
              <a:rPr lang="en-US" sz="2400" i="1" dirty="0" err="1" smtClean="0">
                <a:solidFill>
                  <a:schemeClr val="bg1"/>
                </a:solidFill>
                <a:latin typeface="Arial" pitchFamily="34" charset="0"/>
                <a:cs typeface="Arial" pitchFamily="34" charset="0"/>
              </a:rPr>
              <a:t>DegreeWorks</a:t>
            </a:r>
            <a:r>
              <a:rPr lang="en-US" sz="2400" i="1" dirty="0" smtClean="0">
                <a:solidFill>
                  <a:schemeClr val="bg1"/>
                </a:solidFill>
                <a:latin typeface="Arial" pitchFamily="34" charset="0"/>
                <a:cs typeface="Arial" pitchFamily="34" charset="0"/>
              </a:rPr>
              <a:t> will only show the catalog and major to which you were </a:t>
            </a:r>
            <a:r>
              <a:rPr lang="en-US" sz="2400" i="1" dirty="0" smtClean="0">
                <a:solidFill>
                  <a:schemeClr val="accent1"/>
                </a:solidFill>
                <a:latin typeface="Arial" pitchFamily="34" charset="0"/>
                <a:cs typeface="Arial" pitchFamily="34" charset="0"/>
              </a:rPr>
              <a:t>admitted</a:t>
            </a:r>
            <a:r>
              <a:rPr lang="en-US" sz="2400" i="1" dirty="0" smtClean="0">
                <a:solidFill>
                  <a:schemeClr val="bg1"/>
                </a:solidFill>
                <a:latin typeface="Arial" pitchFamily="34" charset="0"/>
                <a:cs typeface="Arial" pitchFamily="34" charset="0"/>
              </a:rPr>
              <a:t> UNLESS you complete a Change of Curriculum Form.</a:t>
            </a: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838200"/>
            <a:ext cx="8686800" cy="5638800"/>
          </a:xfrm>
        </p:spPr>
        <p:txBody>
          <a:bodyPr>
            <a:normAutofit/>
          </a:bodyPr>
          <a:lstStyle/>
          <a:p>
            <a:r>
              <a:rPr lang="en-US" sz="2400" dirty="0" smtClean="0">
                <a:solidFill>
                  <a:schemeClr val="accent1"/>
                </a:solidFill>
                <a:latin typeface="Arial" pitchFamily="34" charset="0"/>
                <a:cs typeface="Arial" pitchFamily="34" charset="0"/>
              </a:rPr>
              <a:t>What is scholastic probation?</a:t>
            </a:r>
          </a:p>
          <a:p>
            <a:pPr>
              <a:buNone/>
            </a:pPr>
            <a:r>
              <a:rPr lang="en-US" sz="2400" dirty="0" smtClean="0">
                <a:solidFill>
                  <a:schemeClr val="accent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You will be placed on scholastic probation if your cumulative GPA drops below 2.0 in a given semester.  You have one semester to raise your GPA above 2.0 or you will be placed on enforced withdrawal.</a:t>
            </a:r>
          </a:p>
          <a:p>
            <a:r>
              <a:rPr lang="en-US" sz="2400" dirty="0" smtClean="0">
                <a:solidFill>
                  <a:schemeClr val="accent1"/>
                </a:solidFill>
                <a:latin typeface="Arial" pitchFamily="34" charset="0"/>
                <a:cs typeface="Arial" pitchFamily="34" charset="0"/>
              </a:rPr>
              <a:t>What is enforced withdrawal?</a:t>
            </a:r>
          </a:p>
          <a:p>
            <a:pPr indent="0">
              <a:buNone/>
            </a:pPr>
            <a:r>
              <a:rPr lang="en-US" sz="2400" dirty="0" smtClean="0">
                <a:solidFill>
                  <a:schemeClr val="bg1"/>
                </a:solidFill>
                <a:latin typeface="Arial" pitchFamily="34" charset="0"/>
                <a:cs typeface="Arial" pitchFamily="34" charset="0"/>
              </a:rPr>
              <a:t>Enforced withdrawal occurs when your cumulative GPA falls below 2.0 for two consecutive long (fall/spring) semesters.  Enforced withdrawal means you are not allowed to register at TAMUK in the next long semester.  Processes for appealing enforced withdrawal are getting stricter.</a:t>
            </a:r>
          </a:p>
          <a:p>
            <a:endParaRPr lang="en-US"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637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838200"/>
            <a:ext cx="8686800" cy="5638800"/>
          </a:xfrm>
        </p:spPr>
        <p:txBody>
          <a:bodyPr>
            <a:normAutofit/>
          </a:bodyPr>
          <a:lstStyle/>
          <a:p>
            <a:r>
              <a:rPr lang="en-US" sz="2400" dirty="0" smtClean="0">
                <a:solidFill>
                  <a:schemeClr val="accent1"/>
                </a:solidFill>
                <a:latin typeface="Arial" pitchFamily="34" charset="0"/>
                <a:cs typeface="Arial" pitchFamily="34" charset="0"/>
              </a:rPr>
              <a:t>What are my options if I am on enforced withdrawal (EW)?</a:t>
            </a:r>
          </a:p>
          <a:p>
            <a:pPr marL="800100" indent="-457200">
              <a:buFont typeface="+mj-lt"/>
              <a:buAutoNum type="arabicParenR"/>
              <a:tabLst>
                <a:tab pos="685800" algn="l"/>
              </a:tabLst>
            </a:pPr>
            <a:r>
              <a:rPr lang="en-US" sz="2400" dirty="0" smtClean="0">
                <a:solidFill>
                  <a:schemeClr val="bg1"/>
                </a:solidFill>
                <a:latin typeface="Arial" pitchFamily="34" charset="0"/>
                <a:cs typeface="Arial" pitchFamily="34" charset="0"/>
              </a:rPr>
              <a:t>If placed on EW at the end of the Spring semester, enroll in Summer classes to raise your GPA. Retake classes with Fs or Ds if possible.</a:t>
            </a:r>
          </a:p>
          <a:p>
            <a:pPr marL="800100" indent="-457200">
              <a:buFont typeface="+mj-lt"/>
              <a:buAutoNum type="arabicParenR"/>
              <a:tabLst>
                <a:tab pos="685800" algn="l"/>
              </a:tabLst>
            </a:pPr>
            <a:r>
              <a:rPr lang="en-US" sz="2400" dirty="0" smtClean="0">
                <a:solidFill>
                  <a:schemeClr val="bg1"/>
                </a:solidFill>
                <a:latin typeface="Arial" pitchFamily="34" charset="0"/>
                <a:cs typeface="Arial" pitchFamily="34" charset="0"/>
              </a:rPr>
              <a:t>Complete a “Readmission Request” (also called Enforced Withdrawal Appeal” form.  This process starts with your advisor and a written statement.</a:t>
            </a:r>
          </a:p>
          <a:p>
            <a:pPr marL="800100" indent="-457200">
              <a:buFont typeface="+mj-lt"/>
              <a:buAutoNum type="arabicParenR"/>
              <a:tabLst>
                <a:tab pos="685800" algn="l"/>
              </a:tabLst>
            </a:pPr>
            <a:r>
              <a:rPr lang="en-US" sz="2400" dirty="0" smtClean="0">
                <a:solidFill>
                  <a:schemeClr val="bg1"/>
                </a:solidFill>
                <a:latin typeface="Arial" pitchFamily="34" charset="0"/>
                <a:cs typeface="Arial" pitchFamily="34" charset="0"/>
              </a:rPr>
              <a:t>Sit out for one or two semesters.  When you return to TAMUK, your advisor can email the registrar to request your reinstatement.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838200"/>
            <a:ext cx="8763000" cy="5715000"/>
          </a:xfrm>
        </p:spPr>
        <p:txBody>
          <a:bodyPr>
            <a:normAutofit/>
          </a:bodyPr>
          <a:lstStyle/>
          <a:p>
            <a:pPr>
              <a:spcBef>
                <a:spcPts val="200"/>
              </a:spcBef>
            </a:pPr>
            <a:r>
              <a:rPr lang="en-US" sz="2400" dirty="0" smtClean="0">
                <a:solidFill>
                  <a:schemeClr val="accent1"/>
                </a:solidFill>
                <a:latin typeface="Arial" pitchFamily="34" charset="0"/>
                <a:cs typeface="Arial" pitchFamily="34" charset="0"/>
              </a:rPr>
              <a:t>What is the “check out” procedure for graduation?</a:t>
            </a:r>
          </a:p>
          <a:p>
            <a:pPr marL="0" indent="0">
              <a:spcBef>
                <a:spcPts val="200"/>
              </a:spcBef>
              <a:buNone/>
            </a:pPr>
            <a:r>
              <a:rPr lang="en-US" sz="2400" dirty="0" smtClean="0">
                <a:solidFill>
                  <a:schemeClr val="accent1"/>
                </a:solidFill>
                <a:latin typeface="Arial" pitchFamily="34" charset="0"/>
                <a:cs typeface="Arial" pitchFamily="34" charset="0"/>
              </a:rPr>
              <a:t>    New process beginning Summer 2017!  Stay tuned!</a:t>
            </a:r>
          </a:p>
          <a:p>
            <a:pPr marL="685800">
              <a:spcBef>
                <a:spcPts val="200"/>
              </a:spcBef>
              <a:buFont typeface="+mj-lt"/>
              <a:buAutoNum type="arabicParenR"/>
              <a:tabLst>
                <a:tab pos="685800" algn="l"/>
              </a:tabLst>
            </a:pPr>
            <a:r>
              <a:rPr lang="en-US" sz="2400" dirty="0" smtClean="0">
                <a:solidFill>
                  <a:schemeClr val="bg1"/>
                </a:solidFill>
                <a:latin typeface="Arial" pitchFamily="34" charset="0"/>
                <a:cs typeface="Arial" pitchFamily="34" charset="0"/>
              </a:rPr>
              <a:t>Complete the graduation application online through Blue and Gold.</a:t>
            </a:r>
          </a:p>
          <a:p>
            <a:pPr marL="685800">
              <a:spcBef>
                <a:spcPts val="200"/>
              </a:spcBef>
              <a:buFont typeface="+mj-lt"/>
              <a:buAutoNum type="arabicParenR"/>
              <a:tabLst>
                <a:tab pos="685800" algn="l"/>
              </a:tabLst>
            </a:pPr>
            <a:r>
              <a:rPr lang="en-US" sz="2400" dirty="0" smtClean="0">
                <a:solidFill>
                  <a:schemeClr val="bg1"/>
                </a:solidFill>
                <a:latin typeface="Arial" pitchFamily="34" charset="0"/>
                <a:cs typeface="Arial" pitchFamily="34" charset="0"/>
              </a:rPr>
              <a:t>Pick up a graduation packet from the JESSC.</a:t>
            </a:r>
          </a:p>
          <a:p>
            <a:pPr marL="685800">
              <a:spcBef>
                <a:spcPts val="200"/>
              </a:spcBef>
              <a:buFont typeface="+mj-lt"/>
              <a:buAutoNum type="arabicParenR"/>
              <a:tabLst>
                <a:tab pos="685800" algn="l"/>
              </a:tabLst>
            </a:pPr>
            <a:r>
              <a:rPr lang="en-US" sz="2400" dirty="0" smtClean="0">
                <a:solidFill>
                  <a:schemeClr val="bg1"/>
                </a:solidFill>
                <a:latin typeface="Arial" pitchFamily="34" charset="0"/>
                <a:cs typeface="Arial" pitchFamily="34" charset="0"/>
              </a:rPr>
              <a:t>Make an appointment with your advisor to complete the packet and a final degree plan. </a:t>
            </a:r>
          </a:p>
          <a:p>
            <a:pPr marL="685800">
              <a:spcBef>
                <a:spcPts val="200"/>
              </a:spcBef>
              <a:buFont typeface="+mj-lt"/>
              <a:buAutoNum type="arabicParenR"/>
              <a:tabLst>
                <a:tab pos="685800" algn="l"/>
              </a:tabLst>
            </a:pPr>
            <a:r>
              <a:rPr lang="en-US" sz="2400" dirty="0" smtClean="0">
                <a:solidFill>
                  <a:schemeClr val="bg1"/>
                </a:solidFill>
                <a:latin typeface="Arial" pitchFamily="34" charset="0"/>
                <a:cs typeface="Arial" pitchFamily="34" charset="0"/>
              </a:rPr>
              <a:t>Order an official transcript.</a:t>
            </a:r>
          </a:p>
          <a:p>
            <a:pPr marL="685800">
              <a:spcBef>
                <a:spcPts val="200"/>
              </a:spcBef>
              <a:buFont typeface="+mj-lt"/>
              <a:buAutoNum type="arabicParenR"/>
              <a:tabLst>
                <a:tab pos="685800" algn="l"/>
              </a:tabLst>
            </a:pPr>
            <a:r>
              <a:rPr lang="en-US" sz="2400" dirty="0" smtClean="0">
                <a:solidFill>
                  <a:schemeClr val="bg1"/>
                </a:solidFill>
                <a:latin typeface="Arial" pitchFamily="34" charset="0"/>
                <a:cs typeface="Arial" pitchFamily="34" charset="0"/>
              </a:rPr>
              <a:t>See your advisor and department chair for signatures on the completed packet.</a:t>
            </a:r>
          </a:p>
          <a:p>
            <a:pPr marL="685800">
              <a:spcBef>
                <a:spcPts val="200"/>
              </a:spcBef>
              <a:buFont typeface="+mj-lt"/>
              <a:buAutoNum type="arabicParenR"/>
              <a:tabLst>
                <a:tab pos="685800" algn="l"/>
              </a:tabLst>
            </a:pPr>
            <a:r>
              <a:rPr lang="en-US" sz="2400" dirty="0" smtClean="0">
                <a:solidFill>
                  <a:schemeClr val="bg1"/>
                </a:solidFill>
                <a:latin typeface="Arial" pitchFamily="34" charset="0"/>
                <a:cs typeface="Arial" pitchFamily="34" charset="0"/>
              </a:rPr>
              <a:t>Return the packet, degree plan, transcript to the JESSC.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solidFill>
                  <a:srgbClr val="FFFF00"/>
                </a:solidFill>
                <a:latin typeface="Arial" pitchFamily="34" charset="0"/>
                <a:cs typeface="Arial" pitchFamily="34" charset="0"/>
              </a:rPr>
              <a:t>FAQ</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914400"/>
            <a:ext cx="8763000" cy="5715000"/>
          </a:xfrm>
        </p:spPr>
        <p:txBody>
          <a:bodyPr>
            <a:normAutofit/>
          </a:bodyPr>
          <a:lstStyle/>
          <a:p>
            <a:pPr>
              <a:spcBef>
                <a:spcPts val="200"/>
              </a:spcBef>
            </a:pPr>
            <a:r>
              <a:rPr lang="en-US" sz="2400" dirty="0" smtClean="0">
                <a:solidFill>
                  <a:schemeClr val="accent1"/>
                </a:solidFill>
                <a:latin typeface="Arial" pitchFamily="34" charset="0"/>
                <a:cs typeface="Arial" pitchFamily="34" charset="0"/>
              </a:rPr>
              <a:t>When is the degree packet due?</a:t>
            </a:r>
          </a:p>
          <a:p>
            <a:pPr>
              <a:spcBef>
                <a:spcPts val="200"/>
              </a:spcBef>
              <a:buNone/>
            </a:pPr>
            <a:r>
              <a:rPr lang="en-US" sz="2400" dirty="0" smtClean="0">
                <a:solidFill>
                  <a:schemeClr val="bg1"/>
                </a:solidFill>
                <a:latin typeface="Arial" pitchFamily="34" charset="0"/>
                <a:cs typeface="Arial" pitchFamily="34" charset="0"/>
              </a:rPr>
              <a:t>	Academic calendar lists: “</a:t>
            </a:r>
            <a:r>
              <a:rPr lang="en-US" sz="2400" dirty="0" smtClean="0">
                <a:latin typeface="Arial" pitchFamily="34" charset="0"/>
                <a:cs typeface="Arial" pitchFamily="34" charset="0"/>
              </a:rPr>
              <a:t>Deadline to file Application for Degree Candidacy... with Academic College Dean.”</a:t>
            </a:r>
          </a:p>
          <a:p>
            <a:pPr>
              <a:spcBef>
                <a:spcPts val="200"/>
              </a:spcBef>
              <a:buNone/>
            </a:pPr>
            <a:r>
              <a:rPr lang="en-US" sz="2400" dirty="0" smtClean="0">
                <a:latin typeface="Arial" pitchFamily="34" charset="0"/>
                <a:cs typeface="Arial" pitchFamily="34" charset="0"/>
              </a:rPr>
              <a:t>	Due the semester before graduation, on the first of May, August, or December.</a:t>
            </a:r>
          </a:p>
          <a:p>
            <a:pPr>
              <a:spcBef>
                <a:spcPts val="200"/>
              </a:spcBef>
            </a:pPr>
            <a:r>
              <a:rPr lang="en-US" sz="2400" dirty="0">
                <a:solidFill>
                  <a:schemeClr val="accent1"/>
                </a:solidFill>
                <a:latin typeface="Arial" pitchFamily="34" charset="0"/>
                <a:cs typeface="Arial" pitchFamily="34" charset="0"/>
              </a:rPr>
              <a:t>What happens after I submit my degree packet?</a:t>
            </a:r>
          </a:p>
          <a:p>
            <a:pPr>
              <a:spcBef>
                <a:spcPts val="200"/>
              </a:spcBef>
              <a:buNone/>
            </a:pPr>
            <a:r>
              <a:rPr lang="en-US" sz="2400" dirty="0">
                <a:solidFill>
                  <a:schemeClr val="bg1"/>
                </a:solidFill>
                <a:latin typeface="Arial" pitchFamily="34" charset="0"/>
                <a:cs typeface="Arial" pitchFamily="34" charset="0"/>
              </a:rPr>
              <a:t>	Watch for emails from the JESSC Director about any incomplete paperwork and from the Provost office with details about graduation.  Don’t forget to sign up at the bookstore for your cap and gown and participate in Senior Reception</a:t>
            </a:r>
            <a:r>
              <a:rPr lang="en-US" sz="2400" dirty="0" smtClean="0">
                <a:solidFill>
                  <a:schemeClr val="bg1"/>
                </a:solidFill>
                <a:latin typeface="Arial" pitchFamily="34" charset="0"/>
                <a:cs typeface="Arial" pitchFamily="34" charset="0"/>
              </a:rPr>
              <a:t>!</a:t>
            </a:r>
            <a:endParaRPr lang="en-US" sz="2400" i="1" dirty="0">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5876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Presentation Overview</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685800" y="1295400"/>
            <a:ext cx="7848600" cy="4525963"/>
          </a:xfrm>
        </p:spPr>
        <p:txBody>
          <a:bodyPr/>
          <a:lstStyle/>
          <a:p>
            <a:r>
              <a:rPr lang="en-US" dirty="0" smtClean="0">
                <a:solidFill>
                  <a:schemeClr val="bg1"/>
                </a:solidFill>
                <a:latin typeface="Arial" pitchFamily="34" charset="0"/>
                <a:cs typeface="Arial" pitchFamily="34" charset="0"/>
              </a:rPr>
              <a:t>Generals Notes and Policy Changes.</a:t>
            </a:r>
          </a:p>
          <a:p>
            <a:r>
              <a:rPr lang="en-US" dirty="0" smtClean="0">
                <a:solidFill>
                  <a:schemeClr val="bg1"/>
                </a:solidFill>
                <a:latin typeface="Arial" pitchFamily="34" charset="0"/>
                <a:cs typeface="Arial" pitchFamily="34" charset="0"/>
              </a:rPr>
              <a:t>Getting Advised.</a:t>
            </a:r>
          </a:p>
          <a:p>
            <a:r>
              <a:rPr lang="en-US" dirty="0" smtClean="0">
                <a:solidFill>
                  <a:schemeClr val="bg1"/>
                </a:solidFill>
                <a:latin typeface="Arial" pitchFamily="34" charset="0"/>
                <a:cs typeface="Arial" pitchFamily="34" charset="0"/>
              </a:rPr>
              <a:t>Frequently Asked Questions.</a:t>
            </a:r>
          </a:p>
          <a:p>
            <a:r>
              <a:rPr lang="en-US" dirty="0" smtClean="0">
                <a:solidFill>
                  <a:schemeClr val="bg1"/>
                </a:solidFill>
                <a:latin typeface="Arial" pitchFamily="34" charset="0"/>
                <a:cs typeface="Arial" pitchFamily="34" charset="0"/>
              </a:rPr>
              <a:t>Other Useful Information.</a:t>
            </a:r>
          </a:p>
          <a:p>
            <a:pPr>
              <a:buNone/>
            </a:pP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4762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solidFill>
                  <a:srgbClr val="FFFF00"/>
                </a:solidFill>
                <a:latin typeface="Arial" charset="0"/>
                <a:cs typeface="Arial" charset="0"/>
              </a:rPr>
              <a:t>Other Useful Information</a:t>
            </a:r>
          </a:p>
        </p:txBody>
      </p:sp>
      <p:sp>
        <p:nvSpPr>
          <p:cNvPr id="18434" name="Content Placeholder 2"/>
          <p:cNvSpPr>
            <a:spLocks noGrp="1"/>
          </p:cNvSpPr>
          <p:nvPr>
            <p:ph idx="1"/>
          </p:nvPr>
        </p:nvSpPr>
        <p:spPr>
          <a:xfrm>
            <a:off x="304800" y="1371600"/>
            <a:ext cx="8839200" cy="4830763"/>
          </a:xfrm>
        </p:spPr>
        <p:txBody>
          <a:bodyPr/>
          <a:lstStyle/>
          <a:p>
            <a:pPr eaLnBrk="1" hangingPunct="1"/>
            <a:r>
              <a:rPr lang="en-US" altLang="en-US" sz="2800" dirty="0" smtClean="0">
                <a:latin typeface="Arial" charset="0"/>
                <a:cs typeface="Arial" charset="0"/>
              </a:rPr>
              <a:t>Check your students email frequently!</a:t>
            </a:r>
          </a:p>
          <a:p>
            <a:pPr eaLnBrk="1" hangingPunct="1"/>
            <a:r>
              <a:rPr lang="en-US" altLang="en-US" sz="2800" dirty="0" smtClean="0">
                <a:latin typeface="Arial" charset="0"/>
                <a:cs typeface="Arial" charset="0"/>
              </a:rPr>
              <a:t>TAMUK offices are only allowed to send updates / information to your students email, including:</a:t>
            </a:r>
          </a:p>
          <a:p>
            <a:pPr lvl="1"/>
            <a:r>
              <a:rPr lang="en-US" altLang="en-US" sz="2400" dirty="0" smtClean="0">
                <a:latin typeface="Arial" charset="0"/>
                <a:cs typeface="Arial" charset="0"/>
              </a:rPr>
              <a:t>Graduation information</a:t>
            </a:r>
          </a:p>
          <a:p>
            <a:pPr lvl="1"/>
            <a:r>
              <a:rPr lang="en-US" altLang="en-US" sz="2400" dirty="0" smtClean="0">
                <a:latin typeface="Arial" charset="0"/>
                <a:cs typeface="Arial" charset="0"/>
              </a:rPr>
              <a:t>Financial aid information</a:t>
            </a:r>
            <a:endParaRPr lang="en-US" altLang="en-US" sz="2400" dirty="0">
              <a:latin typeface="Arial" charset="0"/>
              <a:cs typeface="Arial" charset="0"/>
            </a:endParaRPr>
          </a:p>
          <a:p>
            <a:pPr lvl="1"/>
            <a:r>
              <a:rPr lang="en-US" altLang="en-US" sz="2400" dirty="0" smtClean="0">
                <a:latin typeface="Arial" charset="0"/>
                <a:cs typeface="Arial" charset="0"/>
              </a:rPr>
              <a:t>Drops for non-payment</a:t>
            </a:r>
          </a:p>
          <a:p>
            <a:pPr lvl="1"/>
            <a:r>
              <a:rPr lang="en-US" altLang="en-US" sz="2400" dirty="0" smtClean="0">
                <a:latin typeface="Arial" charset="0"/>
                <a:cs typeface="Arial" charset="0"/>
              </a:rPr>
              <a:t>Drops for non-attendance</a:t>
            </a:r>
          </a:p>
          <a:p>
            <a:pPr lvl="1"/>
            <a:r>
              <a:rPr lang="en-US" altLang="en-US" sz="2400" dirty="0" smtClean="0">
                <a:latin typeface="Arial" charset="0"/>
                <a:cs typeface="Arial" charset="0"/>
              </a:rPr>
              <a:t>Drops for lab safety training</a:t>
            </a:r>
          </a:p>
        </p:txBody>
      </p:sp>
    </p:spTree>
    <p:extLst>
      <p:ext uri="{BB962C8B-B14F-4D97-AF65-F5344CB8AC3E}">
        <p14:creationId xmlns:p14="http://schemas.microsoft.com/office/powerpoint/2010/main" val="1544920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solidFill>
                  <a:srgbClr val="FFFF00"/>
                </a:solidFill>
                <a:latin typeface="Arial" charset="0"/>
                <a:cs typeface="Arial" charset="0"/>
              </a:rPr>
              <a:t>Other Useful Information</a:t>
            </a:r>
          </a:p>
        </p:txBody>
      </p:sp>
      <p:sp>
        <p:nvSpPr>
          <p:cNvPr id="18434" name="Content Placeholder 2"/>
          <p:cNvSpPr>
            <a:spLocks noGrp="1"/>
          </p:cNvSpPr>
          <p:nvPr>
            <p:ph idx="1"/>
          </p:nvPr>
        </p:nvSpPr>
        <p:spPr>
          <a:xfrm>
            <a:off x="304800" y="1371600"/>
            <a:ext cx="8839200" cy="4830763"/>
          </a:xfrm>
        </p:spPr>
        <p:txBody>
          <a:bodyPr>
            <a:normAutofit/>
          </a:bodyPr>
          <a:lstStyle/>
          <a:p>
            <a:pPr eaLnBrk="1" hangingPunct="1"/>
            <a:r>
              <a:rPr lang="en-US" altLang="en-US" sz="2800" dirty="0" smtClean="0">
                <a:latin typeface="Arial" panose="020B0604020202020204" pitchFamily="34" charset="0"/>
                <a:cs typeface="Arial" panose="020B0604020202020204" pitchFamily="34" charset="0"/>
              </a:rPr>
              <a:t>TAMUK does not receive formula funding for students taking more than 30 hours above degree plan (State law, THECB)</a:t>
            </a:r>
          </a:p>
          <a:p>
            <a:pPr eaLnBrk="1" hangingPunct="1"/>
            <a:r>
              <a:rPr lang="en-US" altLang="en-US" sz="2800" dirty="0" smtClean="0">
                <a:latin typeface="Arial" panose="020B0604020202020204" pitchFamily="34" charset="0"/>
                <a:cs typeface="Arial" panose="020B0604020202020204" pitchFamily="34" charset="0"/>
              </a:rPr>
              <a:t>Students will be charged $100/</a:t>
            </a:r>
            <a:r>
              <a:rPr lang="en-US" altLang="en-US" sz="2800" dirty="0" err="1" smtClean="0">
                <a:latin typeface="Arial" panose="020B0604020202020204" pitchFamily="34" charset="0"/>
                <a:cs typeface="Arial" panose="020B0604020202020204" pitchFamily="34" charset="0"/>
              </a:rPr>
              <a:t>hr</a:t>
            </a:r>
            <a:r>
              <a:rPr lang="en-US" altLang="en-US" sz="2800" dirty="0" smtClean="0">
                <a:latin typeface="Arial" panose="020B0604020202020204" pitchFamily="34" charset="0"/>
                <a:cs typeface="Arial" panose="020B0604020202020204" pitchFamily="34" charset="0"/>
              </a:rPr>
              <a:t> for each hour beyond B.S. + 30.</a:t>
            </a:r>
          </a:p>
          <a:p>
            <a:pPr eaLnBrk="1" hangingPunct="1"/>
            <a:r>
              <a:rPr lang="en-US" altLang="en-US" sz="2800" dirty="0" smtClean="0">
                <a:latin typeface="Arial" panose="020B0604020202020204" pitchFamily="34" charset="0"/>
                <a:cs typeface="Arial" panose="020B0604020202020204" pitchFamily="34" charset="0"/>
              </a:rPr>
              <a:t>Earning a second bachelor's degree will help.  Minors, associates degrees, and certificates do not.</a:t>
            </a:r>
          </a:p>
          <a:p>
            <a:pPr eaLnBrk="1" hangingPunct="1"/>
            <a:r>
              <a:rPr lang="en-US" altLang="en-US" sz="2800" dirty="0" smtClean="0">
                <a:latin typeface="Arial" panose="020B0604020202020204" pitchFamily="34" charset="0"/>
                <a:cs typeface="Arial" panose="020B0604020202020204" pitchFamily="34" charset="0"/>
              </a:rPr>
              <a:t>Tuition rebate available to students completing in 4 years, without excess hours, 15 hours a semester.</a:t>
            </a:r>
          </a:p>
        </p:txBody>
      </p:sp>
    </p:spTree>
    <p:extLst>
      <p:ext uri="{BB962C8B-B14F-4D97-AF65-F5344CB8AC3E}">
        <p14:creationId xmlns:p14="http://schemas.microsoft.com/office/powerpoint/2010/main" val="1390026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76200"/>
            <a:ext cx="9144000" cy="1143000"/>
          </a:xfrm>
        </p:spPr>
        <p:txBody>
          <a:bodyPr/>
          <a:lstStyle/>
          <a:p>
            <a:pPr eaLnBrk="1" hangingPunct="1"/>
            <a:r>
              <a:rPr lang="en-US" altLang="en-US" sz="4000" dirty="0" smtClean="0">
                <a:solidFill>
                  <a:srgbClr val="FFFF00"/>
                </a:solidFill>
                <a:latin typeface="Arial" charset="0"/>
                <a:cs typeface="Arial" charset="0"/>
              </a:rPr>
              <a:t>Other Useful Information</a:t>
            </a:r>
          </a:p>
        </p:txBody>
      </p:sp>
      <p:sp>
        <p:nvSpPr>
          <p:cNvPr id="3" name="Content Placeholder 2"/>
          <p:cNvSpPr>
            <a:spLocks noGrp="1"/>
          </p:cNvSpPr>
          <p:nvPr>
            <p:ph idx="1"/>
          </p:nvPr>
        </p:nvSpPr>
        <p:spPr>
          <a:xfrm>
            <a:off x="228600" y="914400"/>
            <a:ext cx="8915400" cy="5257800"/>
          </a:xfrm>
        </p:spPr>
        <p:txBody>
          <a:bodyPr/>
          <a:lstStyle/>
          <a:p>
            <a:pPr eaLnBrk="1" hangingPunct="1"/>
            <a:r>
              <a:rPr lang="en-US" altLang="en-US" sz="2800" dirty="0" smtClean="0">
                <a:solidFill>
                  <a:schemeClr val="bg1"/>
                </a:solidFill>
                <a:latin typeface="Arial" charset="0"/>
                <a:cs typeface="Arial" charset="0"/>
              </a:rPr>
              <a:t>Financial aid implications of dropping a class</a:t>
            </a:r>
          </a:p>
          <a:p>
            <a:pPr lvl="1" eaLnBrk="1" hangingPunct="1"/>
            <a:r>
              <a:rPr lang="en-US" altLang="en-US" sz="2400" dirty="0" smtClean="0">
                <a:solidFill>
                  <a:schemeClr val="bg1"/>
                </a:solidFill>
                <a:latin typeface="Arial" charset="0"/>
                <a:cs typeface="Arial" charset="0"/>
              </a:rPr>
              <a:t>You must attend 60% of class or repay financial aid. </a:t>
            </a:r>
          </a:p>
          <a:p>
            <a:pPr lvl="1" eaLnBrk="1" hangingPunct="1"/>
            <a:r>
              <a:rPr lang="en-US" altLang="en-US" sz="2400" dirty="0" smtClean="0">
                <a:latin typeface="Arial" charset="0"/>
                <a:cs typeface="Arial" charset="0"/>
              </a:rPr>
              <a:t>You must repay financial aid if you do not earn at least 67% of attempted hours for a semester.</a:t>
            </a:r>
          </a:p>
          <a:p>
            <a:pPr lvl="1" eaLnBrk="1" hangingPunct="1"/>
            <a:r>
              <a:rPr lang="en-US" altLang="en-US" sz="2400" dirty="0" smtClean="0">
                <a:latin typeface="Arial" charset="0"/>
                <a:cs typeface="Arial" charset="0"/>
              </a:rPr>
              <a:t>You may stay on financial aid if you drop below 12 hours </a:t>
            </a:r>
            <a:r>
              <a:rPr lang="en-US" altLang="en-US" sz="2400" dirty="0" smtClean="0">
                <a:solidFill>
                  <a:srgbClr val="FFFF00"/>
                </a:solidFill>
                <a:latin typeface="Arial" charset="0"/>
                <a:cs typeface="Arial" charset="0"/>
              </a:rPr>
              <a:t>after</a:t>
            </a:r>
            <a:r>
              <a:rPr lang="en-US" altLang="en-US" sz="2400" dirty="0" smtClean="0">
                <a:latin typeface="Arial" charset="0"/>
                <a:cs typeface="Arial" charset="0"/>
              </a:rPr>
              <a:t> the census date (12</a:t>
            </a:r>
            <a:r>
              <a:rPr lang="en-US" altLang="en-US" sz="2400" baseline="30000" dirty="0" smtClean="0">
                <a:latin typeface="Arial" charset="0"/>
                <a:cs typeface="Arial" charset="0"/>
              </a:rPr>
              <a:t>th</a:t>
            </a:r>
            <a:r>
              <a:rPr lang="en-US" altLang="en-US" sz="2400" dirty="0" smtClean="0">
                <a:latin typeface="Arial" charset="0"/>
                <a:cs typeface="Arial" charset="0"/>
              </a:rPr>
              <a:t> class day).</a:t>
            </a:r>
          </a:p>
          <a:p>
            <a:pPr lvl="1" eaLnBrk="1" hangingPunct="1"/>
            <a:r>
              <a:rPr lang="en-US" altLang="en-US" sz="2400" dirty="0" smtClean="0">
                <a:solidFill>
                  <a:schemeClr val="bg1"/>
                </a:solidFill>
                <a:latin typeface="Arial" charset="0"/>
                <a:cs typeface="Arial" charset="0"/>
              </a:rPr>
              <a:t>See your financial aid advisor!</a:t>
            </a:r>
          </a:p>
          <a:p>
            <a:pPr eaLnBrk="1" hangingPunct="1"/>
            <a:r>
              <a:rPr lang="en-US" altLang="en-US" sz="2800" dirty="0" smtClean="0">
                <a:solidFill>
                  <a:schemeClr val="bg1"/>
                </a:solidFill>
                <a:latin typeface="Arial" charset="0"/>
                <a:cs typeface="Arial" charset="0"/>
              </a:rPr>
              <a:t>Tutoring available in the JESSC</a:t>
            </a:r>
          </a:p>
          <a:p>
            <a:pPr lvl="1" eaLnBrk="1" hangingPunct="1"/>
            <a:r>
              <a:rPr lang="en-US" altLang="en-US" sz="2400" dirty="0" smtClean="0">
                <a:solidFill>
                  <a:schemeClr val="bg1"/>
                </a:solidFill>
                <a:latin typeface="Arial" charset="0"/>
                <a:cs typeface="Arial" charset="0"/>
              </a:rPr>
              <a:t>Math, science, and basic engineering courses</a:t>
            </a:r>
          </a:p>
          <a:p>
            <a:pPr lvl="1" eaLnBrk="1" hangingPunct="1"/>
            <a:r>
              <a:rPr lang="en-US" altLang="en-US" sz="2400" dirty="0" smtClean="0">
                <a:solidFill>
                  <a:schemeClr val="bg1"/>
                </a:solidFill>
                <a:latin typeface="Arial" charset="0"/>
                <a:cs typeface="Arial" charset="0"/>
              </a:rPr>
              <a:t>By upper-level engineering students</a:t>
            </a:r>
          </a:p>
          <a:p>
            <a:pPr lvl="1" eaLnBrk="1" hangingPunct="1"/>
            <a:r>
              <a:rPr lang="en-US" altLang="en-US" sz="2400" dirty="0" smtClean="0">
                <a:solidFill>
                  <a:schemeClr val="bg1"/>
                </a:solidFill>
                <a:latin typeface="Arial" charset="0"/>
                <a:cs typeface="Arial" charset="0"/>
              </a:rPr>
              <a:t>For discipline-specific help, let JESSC know!</a:t>
            </a:r>
          </a:p>
        </p:txBody>
      </p:sp>
    </p:spTree>
    <p:extLst>
      <p:ext uri="{BB962C8B-B14F-4D97-AF65-F5344CB8AC3E}">
        <p14:creationId xmlns:p14="http://schemas.microsoft.com/office/powerpoint/2010/main" val="3258036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solidFill>
                  <a:srgbClr val="FFFF00"/>
                </a:solidFill>
                <a:latin typeface="Arial" charset="0"/>
                <a:cs typeface="Arial" charset="0"/>
              </a:rPr>
              <a:t>Other Useful Information</a:t>
            </a:r>
          </a:p>
        </p:txBody>
      </p:sp>
      <p:sp>
        <p:nvSpPr>
          <p:cNvPr id="17410" name="Content Placeholder 2"/>
          <p:cNvSpPr>
            <a:spLocks noGrp="1"/>
          </p:cNvSpPr>
          <p:nvPr>
            <p:ph idx="1"/>
          </p:nvPr>
        </p:nvSpPr>
        <p:spPr>
          <a:xfrm>
            <a:off x="152400" y="1295400"/>
            <a:ext cx="8839200" cy="4830763"/>
          </a:xfrm>
        </p:spPr>
        <p:txBody>
          <a:bodyPr>
            <a:normAutofit/>
          </a:bodyPr>
          <a:lstStyle/>
          <a:p>
            <a:pPr eaLnBrk="1" hangingPunct="1"/>
            <a:r>
              <a:rPr lang="en-US" altLang="en-US" sz="2800" dirty="0" smtClean="0">
                <a:latin typeface="Arial" charset="0"/>
                <a:cs typeface="Arial" charset="0"/>
              </a:rPr>
              <a:t>Offices serving students:</a:t>
            </a:r>
          </a:p>
          <a:p>
            <a:pPr lvl="1"/>
            <a:r>
              <a:rPr lang="en-US" altLang="en-US" sz="2400" dirty="0" smtClean="0">
                <a:latin typeface="Arial" charset="0"/>
                <a:cs typeface="Arial" charset="0"/>
              </a:rPr>
              <a:t>Student Health and Wellness (</a:t>
            </a:r>
            <a:r>
              <a:rPr lang="en-US" altLang="en-US" sz="2400" dirty="0" smtClean="0">
                <a:latin typeface="Arial" charset="0"/>
                <a:cs typeface="Arial" charset="0"/>
                <a:hlinkClick r:id="rId2"/>
              </a:rPr>
              <a:t>http</a:t>
            </a:r>
            <a:r>
              <a:rPr lang="en-US" altLang="en-US" sz="2400" dirty="0">
                <a:latin typeface="Arial" charset="0"/>
                <a:cs typeface="Arial" charset="0"/>
                <a:hlinkClick r:id="rId2"/>
              </a:rPr>
              <a:t>://</a:t>
            </a:r>
            <a:r>
              <a:rPr lang="en-US" altLang="en-US" sz="2400" dirty="0" smtClean="0">
                <a:latin typeface="Arial" charset="0"/>
                <a:cs typeface="Arial" charset="0"/>
                <a:hlinkClick r:id="rId2"/>
              </a:rPr>
              <a:t>www.tamuk.edu/shw/index.html</a:t>
            </a:r>
            <a:r>
              <a:rPr lang="en-US" altLang="en-US" sz="2400" dirty="0" smtClean="0">
                <a:latin typeface="Arial" charset="0"/>
                <a:cs typeface="Arial" charset="0"/>
              </a:rPr>
              <a:t>)</a:t>
            </a:r>
            <a:endParaRPr lang="en-US" altLang="en-US" sz="2400" dirty="0">
              <a:latin typeface="Arial" charset="0"/>
              <a:cs typeface="Arial" charset="0"/>
            </a:endParaRPr>
          </a:p>
          <a:p>
            <a:pPr lvl="1"/>
            <a:r>
              <a:rPr lang="en-US" altLang="en-US" sz="2400" dirty="0" smtClean="0">
                <a:latin typeface="Arial" charset="0"/>
                <a:cs typeface="Arial" charset="0"/>
              </a:rPr>
              <a:t>Career </a:t>
            </a:r>
            <a:r>
              <a:rPr lang="en-US" altLang="en-US" sz="2400" dirty="0">
                <a:latin typeface="Arial" charset="0"/>
                <a:cs typeface="Arial" charset="0"/>
              </a:rPr>
              <a:t>Services (</a:t>
            </a:r>
            <a:r>
              <a:rPr lang="en-US" altLang="en-US" sz="2400" dirty="0">
                <a:latin typeface="Arial" charset="0"/>
                <a:cs typeface="Arial" charset="0"/>
                <a:hlinkClick r:id="rId3"/>
              </a:rPr>
              <a:t>http://www.tamuk.edu/csc</a:t>
            </a:r>
            <a:r>
              <a:rPr lang="en-US" altLang="en-US" sz="2400" dirty="0" smtClean="0">
                <a:latin typeface="Arial" charset="0"/>
                <a:cs typeface="Arial" charset="0"/>
                <a:hlinkClick r:id="rId3"/>
              </a:rPr>
              <a:t>/</a:t>
            </a:r>
            <a:r>
              <a:rPr lang="en-US" altLang="en-US" sz="2400" dirty="0" smtClean="0">
                <a:latin typeface="Arial" charset="0"/>
                <a:cs typeface="Arial" charset="0"/>
              </a:rPr>
              <a:t>)</a:t>
            </a:r>
            <a:endParaRPr lang="en-US" altLang="en-US" sz="2400" dirty="0">
              <a:latin typeface="Arial" charset="0"/>
              <a:cs typeface="Arial" charset="0"/>
            </a:endParaRPr>
          </a:p>
          <a:p>
            <a:pPr lvl="1"/>
            <a:r>
              <a:rPr lang="en-US" altLang="en-US" sz="2400" dirty="0">
                <a:latin typeface="Arial" charset="0"/>
                <a:cs typeface="Arial" charset="0"/>
              </a:rPr>
              <a:t>Academic Testing Center </a:t>
            </a:r>
            <a:r>
              <a:rPr lang="en-US" altLang="en-US" sz="2400" dirty="0" smtClean="0">
                <a:latin typeface="Arial" charset="0"/>
                <a:cs typeface="Arial" charset="0"/>
              </a:rPr>
              <a:t>(</a:t>
            </a:r>
            <a:r>
              <a:rPr lang="en-US" altLang="en-US" sz="2400" dirty="0" smtClean="0">
                <a:latin typeface="Arial" charset="0"/>
                <a:cs typeface="Arial" charset="0"/>
                <a:hlinkClick r:id="rId4"/>
              </a:rPr>
              <a:t>http</a:t>
            </a:r>
            <a:r>
              <a:rPr lang="en-US" altLang="en-US" sz="2400" dirty="0">
                <a:latin typeface="Arial" charset="0"/>
                <a:cs typeface="Arial" charset="0"/>
                <a:hlinkClick r:id="rId4"/>
              </a:rPr>
              <a:t>://www.tamuk.edu/academictesting</a:t>
            </a:r>
            <a:r>
              <a:rPr lang="en-US" altLang="en-US" sz="2400" dirty="0" smtClean="0">
                <a:latin typeface="Arial" charset="0"/>
                <a:cs typeface="Arial" charset="0"/>
                <a:hlinkClick r:id="rId4"/>
              </a:rPr>
              <a:t>/</a:t>
            </a:r>
            <a:r>
              <a:rPr lang="en-US" altLang="en-US" sz="2400" dirty="0" smtClean="0">
                <a:latin typeface="Arial" charset="0"/>
                <a:cs typeface="Arial" charset="0"/>
              </a:rPr>
              <a:t>)</a:t>
            </a:r>
            <a:endParaRPr lang="en-US" altLang="en-US" sz="2400" dirty="0">
              <a:latin typeface="Arial" charset="0"/>
              <a:cs typeface="Arial" charset="0"/>
            </a:endParaRPr>
          </a:p>
          <a:p>
            <a:r>
              <a:rPr lang="en-US" altLang="en-US" sz="2800" dirty="0" smtClean="0">
                <a:latin typeface="Arial" charset="0"/>
                <a:cs typeface="Arial" charset="0"/>
              </a:rPr>
              <a:t>Student handbook:</a:t>
            </a:r>
          </a:p>
          <a:p>
            <a:pPr marL="339725" indent="0">
              <a:buNone/>
            </a:pPr>
            <a:r>
              <a:rPr lang="en-US" altLang="en-US" sz="2400" dirty="0" smtClean="0">
                <a:latin typeface="Arial" charset="0"/>
                <a:cs typeface="Arial" charset="0"/>
                <a:hlinkClick r:id="rId5"/>
              </a:rPr>
              <a:t>http</a:t>
            </a:r>
            <a:r>
              <a:rPr lang="en-US" altLang="en-US" sz="2400" dirty="0">
                <a:latin typeface="Arial" charset="0"/>
                <a:cs typeface="Arial" charset="0"/>
                <a:hlinkClick r:id="rId5"/>
              </a:rPr>
              <a:t>://www.tamuk.edu/dean/dean_files/studenthandbook.pdf</a:t>
            </a:r>
            <a:endParaRPr lang="en-US" altLang="en-US" sz="2400" dirty="0">
              <a:latin typeface="Arial" charset="0"/>
              <a:cs typeface="Arial" charset="0"/>
            </a:endParaRPr>
          </a:p>
        </p:txBody>
      </p:sp>
    </p:spTree>
    <p:extLst>
      <p:ext uri="{BB962C8B-B14F-4D97-AF65-F5344CB8AC3E}">
        <p14:creationId xmlns:p14="http://schemas.microsoft.com/office/powerpoint/2010/main" val="3287437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lstStyle/>
          <a:p>
            <a:r>
              <a:rPr lang="en-US" dirty="0" smtClean="0">
                <a:solidFill>
                  <a:srgbClr val="FFFF00"/>
                </a:solidFill>
                <a:latin typeface="Arial" pitchFamily="34" charset="0"/>
                <a:cs typeface="Arial" pitchFamily="34" charset="0"/>
              </a:rPr>
              <a:t>Questions?</a:t>
            </a:r>
            <a:endParaRPr lang="en-US" dirty="0">
              <a:solidFill>
                <a:srgbClr val="FFFF00"/>
              </a:solidFill>
              <a:latin typeface="Arial" pitchFamily="34" charset="0"/>
              <a:cs typeface="Arial" pitchFamily="34" charset="0"/>
            </a:endParaRPr>
          </a:p>
        </p:txBody>
      </p:sp>
      <p:sp>
        <p:nvSpPr>
          <p:cNvPr id="3" name="Rectangle 2"/>
          <p:cNvSpPr/>
          <p:nvPr/>
        </p:nvSpPr>
        <p:spPr>
          <a:xfrm>
            <a:off x="457200" y="1676400"/>
            <a:ext cx="8305800" cy="2954655"/>
          </a:xfrm>
          <a:prstGeom prst="rect">
            <a:avLst/>
          </a:prstGeom>
        </p:spPr>
        <p:txBody>
          <a:bodyPr wrap="square">
            <a:spAutoFit/>
          </a:bodyPr>
          <a:lstStyle/>
          <a:p>
            <a:r>
              <a:rPr lang="en-US" dirty="0">
                <a:solidFill>
                  <a:srgbClr val="FFFF00"/>
                </a:solidFill>
                <a:latin typeface="Arial" pitchFamily="34" charset="0"/>
                <a:cs typeface="Arial" pitchFamily="34" charset="0"/>
              </a:rPr>
              <a:t/>
            </a:r>
            <a:br>
              <a:rPr lang="en-US" dirty="0">
                <a:solidFill>
                  <a:srgbClr val="FFFF00"/>
                </a:solidFill>
                <a:latin typeface="Arial" pitchFamily="34" charset="0"/>
                <a:cs typeface="Arial" pitchFamily="34" charset="0"/>
              </a:rPr>
            </a:br>
            <a:r>
              <a:rPr lang="en-US" sz="2800" dirty="0">
                <a:solidFill>
                  <a:schemeClr val="bg1"/>
                </a:solidFill>
                <a:latin typeface="Arial" pitchFamily="34" charset="0"/>
                <a:cs typeface="Arial" pitchFamily="34" charset="0"/>
              </a:rPr>
              <a:t>Please be sure to sign in if attending a pre-advising </a:t>
            </a:r>
            <a:r>
              <a:rPr lang="en-US" sz="2800" dirty="0" smtClean="0">
                <a:solidFill>
                  <a:schemeClr val="bg1"/>
                </a:solidFill>
                <a:latin typeface="Arial" pitchFamily="34" charset="0"/>
                <a:cs typeface="Arial" pitchFamily="34" charset="0"/>
              </a:rPr>
              <a:t>session in person.</a:t>
            </a:r>
            <a:r>
              <a:rPr lang="en-US" sz="2800" dirty="0">
                <a:solidFill>
                  <a:schemeClr val="bg1"/>
                </a:solidFill>
                <a:latin typeface="Arial" pitchFamily="34" charset="0"/>
                <a:cs typeface="Arial" pitchFamily="34" charset="0"/>
              </a:rPr>
              <a:t/>
            </a:r>
            <a:br>
              <a:rPr lang="en-US" sz="2800" dirty="0">
                <a:solidFill>
                  <a:schemeClr val="bg1"/>
                </a:solidFill>
                <a:latin typeface="Arial" pitchFamily="34" charset="0"/>
                <a:cs typeface="Arial" pitchFamily="34" charset="0"/>
              </a:rPr>
            </a:br>
            <a:r>
              <a:rPr lang="en-US" sz="2800" dirty="0">
                <a:solidFill>
                  <a:schemeClr val="bg1"/>
                </a:solidFill>
                <a:latin typeface="Arial" pitchFamily="34" charset="0"/>
                <a:cs typeface="Arial" pitchFamily="34" charset="0"/>
              </a:rPr>
              <a:t> </a:t>
            </a:r>
            <a:br>
              <a:rPr lang="en-US" sz="2800" dirty="0">
                <a:solidFill>
                  <a:schemeClr val="bg1"/>
                </a:solidFill>
                <a:latin typeface="Arial" pitchFamily="34" charset="0"/>
                <a:cs typeface="Arial" pitchFamily="34" charset="0"/>
              </a:rPr>
            </a:br>
            <a:r>
              <a:rPr lang="en-US" sz="2800" dirty="0">
                <a:solidFill>
                  <a:schemeClr val="bg1"/>
                </a:solidFill>
                <a:latin typeface="Arial" pitchFamily="34" charset="0"/>
                <a:cs typeface="Arial" pitchFamily="34" charset="0"/>
              </a:rPr>
              <a:t>If reviewing online, complete the </a:t>
            </a:r>
            <a:r>
              <a:rPr lang="en-US" sz="2800" dirty="0" smtClean="0">
                <a:solidFill>
                  <a:schemeClr val="bg1"/>
                </a:solidFill>
                <a:latin typeface="Arial" pitchFamily="34" charset="0"/>
                <a:cs typeface="Arial" pitchFamily="34" charset="0"/>
              </a:rPr>
              <a:t>worksheet and submit to your professional advisor or departmental administrative associate.</a:t>
            </a:r>
            <a:endParaRPr lang="en-US" sz="2800" dirty="0"/>
          </a:p>
        </p:txBody>
      </p:sp>
    </p:spTree>
    <p:extLst>
      <p:ext uri="{BB962C8B-B14F-4D97-AF65-F5344CB8AC3E}">
        <p14:creationId xmlns:p14="http://schemas.microsoft.com/office/powerpoint/2010/main" val="910771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solidFill>
                  <a:srgbClr val="FFFF00"/>
                </a:solidFill>
                <a:latin typeface="Arial" pitchFamily="34" charset="0"/>
                <a:cs typeface="Arial" pitchFamily="34" charset="0"/>
              </a:rPr>
              <a:t>General Notes and Policy Changes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371600"/>
            <a:ext cx="8458200" cy="4876800"/>
          </a:xfrm>
        </p:spPr>
        <p:txBody>
          <a:bodyPr>
            <a:noAutofit/>
          </a:bodyPr>
          <a:lstStyle/>
          <a:p>
            <a:r>
              <a:rPr lang="en-US" dirty="0" smtClean="0">
                <a:solidFill>
                  <a:schemeClr val="bg1"/>
                </a:solidFill>
                <a:latin typeface="Arial" pitchFamily="34" charset="0"/>
                <a:cs typeface="Arial" pitchFamily="34" charset="0"/>
              </a:rPr>
              <a:t>What degree plan are you following?</a:t>
            </a:r>
          </a:p>
          <a:p>
            <a:pPr lvl="1"/>
            <a:r>
              <a:rPr lang="en-US" dirty="0" smtClean="0">
                <a:solidFill>
                  <a:schemeClr val="bg1"/>
                </a:solidFill>
                <a:latin typeface="Arial" pitchFamily="34" charset="0"/>
                <a:cs typeface="Arial" pitchFamily="34" charset="0"/>
              </a:rPr>
              <a:t>Talk to your advisor!</a:t>
            </a:r>
          </a:p>
          <a:p>
            <a:pPr lvl="1"/>
            <a:r>
              <a:rPr lang="en-US" dirty="0" smtClean="0">
                <a:solidFill>
                  <a:schemeClr val="bg1"/>
                </a:solidFill>
                <a:latin typeface="Arial" pitchFamily="34" charset="0"/>
                <a:cs typeface="Arial" pitchFamily="34" charset="0"/>
              </a:rPr>
              <a:t>Specify with a Change of Curriculum Form.</a:t>
            </a:r>
          </a:p>
          <a:p>
            <a:r>
              <a:rPr lang="en-US" dirty="0" smtClean="0">
                <a:solidFill>
                  <a:schemeClr val="bg1"/>
                </a:solidFill>
                <a:latin typeface="Arial" pitchFamily="34" charset="0"/>
                <a:cs typeface="Arial" pitchFamily="34" charset="0"/>
              </a:rPr>
              <a:t>Current catalog was published Fall 2016.</a:t>
            </a:r>
          </a:p>
          <a:p>
            <a:r>
              <a:rPr lang="en-US" dirty="0" smtClean="0">
                <a:solidFill>
                  <a:schemeClr val="bg1"/>
                </a:solidFill>
                <a:latin typeface="Arial" pitchFamily="34" charset="0"/>
                <a:cs typeface="Arial" pitchFamily="34" charset="0"/>
              </a:rPr>
              <a:t>Catalogs will now be published </a:t>
            </a:r>
            <a:r>
              <a:rPr lang="en-US" dirty="0" smtClean="0">
                <a:solidFill>
                  <a:schemeClr val="accent1"/>
                </a:solidFill>
                <a:latin typeface="Arial" pitchFamily="34" charset="0"/>
                <a:cs typeface="Arial" pitchFamily="34" charset="0"/>
              </a:rPr>
              <a:t>every</a:t>
            </a:r>
            <a:r>
              <a:rPr lang="en-US" dirty="0" smtClean="0">
                <a:solidFill>
                  <a:schemeClr val="bg1"/>
                </a:solidFill>
                <a:latin typeface="Arial" pitchFamily="34" charset="0"/>
                <a:cs typeface="Arial" pitchFamily="34" charset="0"/>
              </a:rPr>
              <a:t> fall to better reflect curricular changes.</a:t>
            </a:r>
          </a:p>
          <a:p>
            <a:pPr marL="0" indent="0">
              <a:buNone/>
            </a:pPr>
            <a:endParaRPr lang="en-US" dirty="0" smtClean="0">
              <a:solidFill>
                <a:schemeClr val="bg1"/>
              </a:solidFill>
              <a:latin typeface="Arial" pitchFamily="34" charset="0"/>
              <a:cs typeface="Arial" pitchFamily="34" charset="0"/>
            </a:endParaRPr>
          </a:p>
          <a:p>
            <a:pPr>
              <a:buNone/>
            </a:pP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5217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solidFill>
                  <a:srgbClr val="FFFF00"/>
                </a:solidFill>
                <a:latin typeface="Arial" pitchFamily="34" charset="0"/>
                <a:cs typeface="Arial" pitchFamily="34" charset="0"/>
              </a:rPr>
              <a:t>General Notes and Policy Changes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295400"/>
            <a:ext cx="8458200" cy="4953000"/>
          </a:xfrm>
        </p:spPr>
        <p:txBody>
          <a:bodyPr>
            <a:noAutofit/>
          </a:bodyPr>
          <a:lstStyle/>
          <a:p>
            <a:r>
              <a:rPr lang="en-US" dirty="0" smtClean="0">
                <a:solidFill>
                  <a:schemeClr val="bg1"/>
                </a:solidFill>
                <a:latin typeface="Arial" pitchFamily="34" charset="0"/>
                <a:cs typeface="Arial" pitchFamily="34" charset="0"/>
              </a:rPr>
              <a:t>Entered TAMUK before Fall 2012 and thinking about changing catalogs?</a:t>
            </a:r>
          </a:p>
          <a:p>
            <a:r>
              <a:rPr lang="en-US" dirty="0" smtClean="0">
                <a:solidFill>
                  <a:schemeClr val="bg1"/>
                </a:solidFill>
                <a:latin typeface="Arial" pitchFamily="34" charset="0"/>
                <a:cs typeface="Arial" pitchFamily="34" charset="0"/>
              </a:rPr>
              <a:t>Important Fall 2012 change:</a:t>
            </a:r>
          </a:p>
          <a:p>
            <a:pPr lvl="1"/>
            <a:r>
              <a:rPr lang="en-US" dirty="0">
                <a:solidFill>
                  <a:schemeClr val="bg1"/>
                </a:solidFill>
                <a:latin typeface="Arial" pitchFamily="34" charset="0"/>
                <a:cs typeface="Arial" pitchFamily="34" charset="0"/>
              </a:rPr>
              <a:t>Writing Intensive </a:t>
            </a:r>
            <a:r>
              <a:rPr lang="en-US" dirty="0" smtClean="0">
                <a:solidFill>
                  <a:schemeClr val="bg1"/>
                </a:solidFill>
                <a:latin typeface="Arial" pitchFamily="34" charset="0"/>
                <a:cs typeface="Arial" pitchFamily="34" charset="0"/>
              </a:rPr>
              <a:t>(WI) Course required.</a:t>
            </a:r>
          </a:p>
          <a:p>
            <a:pPr lvl="1"/>
            <a:r>
              <a:rPr lang="en-US" dirty="0" smtClean="0">
                <a:solidFill>
                  <a:schemeClr val="bg1"/>
                </a:solidFill>
                <a:latin typeface="Arial" pitchFamily="34" charset="0"/>
                <a:cs typeface="Arial" pitchFamily="34" charset="0"/>
              </a:rPr>
              <a:t>Must earn a C or higher in one WI course.</a:t>
            </a:r>
          </a:p>
          <a:p>
            <a:r>
              <a:rPr lang="en-US" dirty="0" smtClean="0">
                <a:solidFill>
                  <a:schemeClr val="bg1"/>
                </a:solidFill>
                <a:latin typeface="Arial" pitchFamily="34" charset="0"/>
                <a:cs typeface="Arial" pitchFamily="34" charset="0"/>
              </a:rPr>
              <a:t>Important Fall 2014 changes:</a:t>
            </a:r>
            <a:endParaRPr lang="en-US" dirty="0">
              <a:solidFill>
                <a:schemeClr val="bg1"/>
              </a:solidFill>
              <a:latin typeface="Arial" pitchFamily="34" charset="0"/>
              <a:cs typeface="Arial" pitchFamily="34" charset="0"/>
            </a:endParaRPr>
          </a:p>
          <a:p>
            <a:pPr lvl="1"/>
            <a:r>
              <a:rPr lang="en-US" dirty="0" smtClean="0">
                <a:solidFill>
                  <a:schemeClr val="bg1"/>
                </a:solidFill>
                <a:latin typeface="Arial" pitchFamily="34" charset="0"/>
                <a:cs typeface="Arial" pitchFamily="34" charset="0"/>
              </a:rPr>
              <a:t>General education requirements changed.</a:t>
            </a:r>
          </a:p>
          <a:p>
            <a:pPr lvl="1"/>
            <a:r>
              <a:rPr lang="en-US" dirty="0" smtClean="0">
                <a:solidFill>
                  <a:schemeClr val="bg1"/>
                </a:solidFill>
                <a:latin typeface="Arial" pitchFamily="34" charset="0"/>
                <a:cs typeface="Arial" pitchFamily="34" charset="0"/>
              </a:rPr>
              <a:t>New GPAs for graduation: 2.0 overall, 2.25 math/science, 2.25 engineering.</a:t>
            </a:r>
          </a:p>
          <a:p>
            <a:pPr marL="0" indent="0">
              <a:buNone/>
            </a:pPr>
            <a:endParaRPr lang="en-US" dirty="0" smtClean="0">
              <a:solidFill>
                <a:schemeClr val="bg1"/>
              </a:solidFill>
              <a:latin typeface="Arial" pitchFamily="34" charset="0"/>
              <a:cs typeface="Arial" pitchFamily="34" charset="0"/>
            </a:endParaRPr>
          </a:p>
          <a:p>
            <a:pPr>
              <a:buNone/>
            </a:pP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073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solidFill>
                  <a:srgbClr val="FFFF00"/>
                </a:solidFill>
                <a:latin typeface="Arial" pitchFamily="34" charset="0"/>
                <a:cs typeface="Arial" pitchFamily="34" charset="0"/>
              </a:rPr>
              <a:t>General Notes and Policy Changes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295400"/>
            <a:ext cx="8610600" cy="5105400"/>
          </a:xfrm>
        </p:spPr>
        <p:txBody>
          <a:bodyPr>
            <a:noAutofit/>
          </a:bodyPr>
          <a:lstStyle/>
          <a:p>
            <a:r>
              <a:rPr lang="en-US" dirty="0" smtClean="0">
                <a:solidFill>
                  <a:schemeClr val="bg1"/>
                </a:solidFill>
                <a:latin typeface="Arial" pitchFamily="34" charset="0"/>
                <a:cs typeface="Arial" pitchFamily="34" charset="0"/>
              </a:rPr>
              <a:t>Check for new academic </a:t>
            </a:r>
            <a:r>
              <a:rPr lang="en-US" dirty="0">
                <a:solidFill>
                  <a:schemeClr val="bg1"/>
                </a:solidFill>
                <a:latin typeface="Arial" pitchFamily="34" charset="0"/>
                <a:cs typeface="Arial" pitchFamily="34" charset="0"/>
              </a:rPr>
              <a:t>policies: </a:t>
            </a:r>
            <a:r>
              <a:rPr lang="en-US" dirty="0">
                <a:solidFill>
                  <a:schemeClr val="bg1"/>
                </a:solidFill>
                <a:latin typeface="Arial" pitchFamily="34" charset="0"/>
                <a:cs typeface="Arial" pitchFamily="34" charset="0"/>
                <a:hlinkClick r:id="rId2"/>
              </a:rPr>
              <a:t>http://www.tamuk.edu/registrar</a:t>
            </a:r>
            <a:r>
              <a:rPr lang="en-US" dirty="0" smtClean="0">
                <a:solidFill>
                  <a:schemeClr val="bg1"/>
                </a:solidFill>
                <a:latin typeface="Arial" pitchFamily="34" charset="0"/>
                <a:cs typeface="Arial" pitchFamily="34" charset="0"/>
                <a:hlinkClick r:id="rId2"/>
              </a:rPr>
              <a:t>/</a:t>
            </a:r>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Drop policy:</a:t>
            </a:r>
          </a:p>
          <a:p>
            <a:pPr lvl="1"/>
            <a:r>
              <a:rPr lang="en-US" dirty="0" smtClean="0">
                <a:solidFill>
                  <a:schemeClr val="bg1"/>
                </a:solidFill>
                <a:latin typeface="Arial" pitchFamily="34" charset="0"/>
                <a:cs typeface="Arial" pitchFamily="34" charset="0"/>
              </a:rPr>
              <a:t>Automatic Q if drop by March 31</a:t>
            </a:r>
            <a:r>
              <a:rPr lang="en-US" baseline="30000" dirty="0" smtClean="0">
                <a:solidFill>
                  <a:schemeClr val="bg1"/>
                </a:solidFill>
                <a:latin typeface="Arial" pitchFamily="34" charset="0"/>
                <a:cs typeface="Arial" pitchFamily="34" charset="0"/>
              </a:rPr>
              <a:t>st</a:t>
            </a:r>
            <a:r>
              <a:rPr lang="en-US" dirty="0" smtClean="0">
                <a:solidFill>
                  <a:schemeClr val="bg1"/>
                </a:solidFill>
                <a:latin typeface="Arial" pitchFamily="34" charset="0"/>
                <a:cs typeface="Arial" pitchFamily="34" charset="0"/>
              </a:rPr>
              <a:t> – 5 pm.</a:t>
            </a:r>
          </a:p>
          <a:p>
            <a:pPr lvl="1"/>
            <a:r>
              <a:rPr lang="en-US" dirty="0" smtClean="0">
                <a:solidFill>
                  <a:schemeClr val="bg1"/>
                </a:solidFill>
                <a:latin typeface="Arial" pitchFamily="34" charset="0"/>
                <a:cs typeface="Arial" pitchFamily="34" charset="0"/>
              </a:rPr>
              <a:t>Cannot drop or withdraw after this date.</a:t>
            </a:r>
          </a:p>
          <a:p>
            <a:pPr lvl="1"/>
            <a:r>
              <a:rPr lang="en-US" dirty="0" smtClean="0">
                <a:solidFill>
                  <a:schemeClr val="bg1"/>
                </a:solidFill>
                <a:latin typeface="Arial" pitchFamily="34" charset="0"/>
                <a:cs typeface="Arial" pitchFamily="34" charset="0"/>
              </a:rPr>
              <a:t>Advisor’s signature required.</a:t>
            </a:r>
          </a:p>
          <a:p>
            <a:pPr marL="0" indent="0">
              <a:buNone/>
            </a:pPr>
            <a:endParaRPr lang="en-US" dirty="0" smtClean="0">
              <a:solidFill>
                <a:schemeClr val="bg1"/>
              </a:solidFill>
              <a:latin typeface="Arial" pitchFamily="34" charset="0"/>
              <a:cs typeface="Arial" pitchFamily="34" charset="0"/>
            </a:endParaRPr>
          </a:p>
          <a:p>
            <a:pPr>
              <a:buNone/>
            </a:pP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940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solidFill>
                  <a:srgbClr val="FFFF00"/>
                </a:solidFill>
                <a:latin typeface="Arial" pitchFamily="34" charset="0"/>
                <a:cs typeface="Arial" pitchFamily="34" charset="0"/>
              </a:rPr>
              <a:t>General Notes and Policy Changes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52400" y="1295400"/>
            <a:ext cx="8839200" cy="4525963"/>
          </a:xfrm>
        </p:spPr>
        <p:txBody>
          <a:bodyPr>
            <a:noAutofit/>
          </a:bodyPr>
          <a:lstStyle/>
          <a:p>
            <a:r>
              <a:rPr lang="en-US" sz="2800" dirty="0" smtClean="0">
                <a:solidFill>
                  <a:schemeClr val="bg1"/>
                </a:solidFill>
                <a:latin typeface="Arial" pitchFamily="34" charset="0"/>
                <a:cs typeface="Arial" pitchFamily="34" charset="0"/>
              </a:rPr>
              <a:t>“Excluded” hours = original course grade is removed from GPA calculation.</a:t>
            </a:r>
          </a:p>
          <a:p>
            <a:r>
              <a:rPr lang="en-US" sz="2800" dirty="0" smtClean="0">
                <a:solidFill>
                  <a:schemeClr val="bg1"/>
                </a:solidFill>
                <a:latin typeface="Arial" pitchFamily="34" charset="0"/>
                <a:cs typeface="Arial" pitchFamily="34" charset="0"/>
              </a:rPr>
              <a:t>Excluded hours policy:</a:t>
            </a:r>
          </a:p>
          <a:p>
            <a:pPr lvl="1"/>
            <a:r>
              <a:rPr lang="en-US" dirty="0" smtClean="0">
                <a:solidFill>
                  <a:schemeClr val="accent1"/>
                </a:solidFill>
                <a:latin typeface="Arial" pitchFamily="34" charset="0"/>
                <a:cs typeface="Arial" pitchFamily="34" charset="0"/>
              </a:rPr>
              <a:t>One chance </a:t>
            </a:r>
            <a:r>
              <a:rPr lang="en-US" dirty="0" smtClean="0">
                <a:solidFill>
                  <a:schemeClr val="bg1"/>
                </a:solidFill>
                <a:latin typeface="Arial" pitchFamily="34" charset="0"/>
                <a:cs typeface="Arial" pitchFamily="34" charset="0"/>
              </a:rPr>
              <a:t>to replace your first grade earned in a course with the second grade earned in the course.</a:t>
            </a:r>
          </a:p>
          <a:p>
            <a:pPr lvl="1"/>
            <a:r>
              <a:rPr lang="en-US" dirty="0" smtClean="0">
                <a:solidFill>
                  <a:schemeClr val="bg1"/>
                </a:solidFill>
                <a:latin typeface="Arial" pitchFamily="34" charset="0"/>
                <a:cs typeface="Arial" pitchFamily="34" charset="0"/>
              </a:rPr>
              <a:t>Third (or higher) grades earned in a course </a:t>
            </a:r>
            <a:r>
              <a:rPr lang="en-US" dirty="0" smtClean="0">
                <a:solidFill>
                  <a:schemeClr val="accent1"/>
                </a:solidFill>
                <a:latin typeface="Arial" pitchFamily="34" charset="0"/>
                <a:cs typeface="Arial" pitchFamily="34" charset="0"/>
              </a:rPr>
              <a:t>averaged</a:t>
            </a:r>
            <a:r>
              <a:rPr lang="en-US" dirty="0" smtClean="0">
                <a:solidFill>
                  <a:schemeClr val="bg1"/>
                </a:solidFill>
                <a:latin typeface="Arial" pitchFamily="34" charset="0"/>
                <a:cs typeface="Arial" pitchFamily="34" charset="0"/>
              </a:rPr>
              <a:t> into your GPA calculation.</a:t>
            </a:r>
          </a:p>
        </p:txBody>
      </p:sp>
    </p:spTree>
    <p:extLst>
      <p:ext uri="{BB962C8B-B14F-4D97-AF65-F5344CB8AC3E}">
        <p14:creationId xmlns:p14="http://schemas.microsoft.com/office/powerpoint/2010/main" val="283708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21771"/>
            <a:ext cx="9144000" cy="1143000"/>
          </a:xfrm>
        </p:spPr>
        <p:txBody>
          <a:bodyPr>
            <a:noAutofit/>
          </a:bodyPr>
          <a:lstStyle/>
          <a:p>
            <a:r>
              <a:rPr lang="en-US" dirty="0" smtClean="0">
                <a:solidFill>
                  <a:srgbClr val="FFFF00"/>
                </a:solidFill>
                <a:latin typeface="Arial" pitchFamily="34" charset="0"/>
                <a:cs typeface="Arial" pitchFamily="34" charset="0"/>
              </a:rPr>
              <a:t>General Notes and Policy Changes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685800" y="1143000"/>
            <a:ext cx="7848600" cy="2438400"/>
          </a:xfrm>
        </p:spPr>
        <p:txBody>
          <a:bodyPr>
            <a:noAutofit/>
          </a:bodyPr>
          <a:lstStyle/>
          <a:p>
            <a:pPr marL="0" indent="0">
              <a:buNone/>
            </a:pPr>
            <a:r>
              <a:rPr lang="en-US" sz="2800" dirty="0" smtClean="0">
                <a:solidFill>
                  <a:schemeClr val="accent1"/>
                </a:solidFill>
                <a:latin typeface="Arial" pitchFamily="34" charset="0"/>
                <a:cs typeface="Arial" pitchFamily="34" charset="0"/>
              </a:rPr>
              <a:t>Example 1:</a:t>
            </a:r>
            <a:endParaRPr lang="en-US" sz="2800" dirty="0" smtClean="0">
              <a:solidFill>
                <a:schemeClr val="bg1"/>
              </a:solidFill>
              <a:latin typeface="Arial" pitchFamily="34" charset="0"/>
              <a:cs typeface="Arial" pitchFamily="34" charset="0"/>
            </a:endParaRPr>
          </a:p>
          <a:p>
            <a:pPr marL="0" indent="0">
              <a:buNone/>
            </a:pPr>
            <a:r>
              <a:rPr lang="en-US" sz="2800" dirty="0" smtClean="0">
                <a:solidFill>
                  <a:schemeClr val="bg1"/>
                </a:solidFill>
                <a:latin typeface="Arial" pitchFamily="34" charset="0"/>
                <a:cs typeface="Arial" pitchFamily="34" charset="0"/>
              </a:rPr>
              <a:t>MATH 2413 – Attempt #1 – F</a:t>
            </a:r>
          </a:p>
          <a:p>
            <a:pPr marL="0" indent="0">
              <a:buNone/>
            </a:pPr>
            <a:r>
              <a:rPr lang="en-US" sz="2800" dirty="0" smtClean="0">
                <a:solidFill>
                  <a:schemeClr val="bg1"/>
                </a:solidFill>
                <a:latin typeface="Arial" pitchFamily="34" charset="0"/>
                <a:cs typeface="Arial" pitchFamily="34" charset="0"/>
              </a:rPr>
              <a:t>MATH 2413 – Attempt #2 – A</a:t>
            </a:r>
          </a:p>
          <a:p>
            <a:pPr marL="0" indent="0">
              <a:buNone/>
            </a:pPr>
            <a:r>
              <a:rPr lang="en-US" sz="2800" dirty="0" smtClean="0">
                <a:solidFill>
                  <a:schemeClr val="bg1"/>
                </a:solidFill>
                <a:latin typeface="Arial" pitchFamily="34" charset="0"/>
                <a:cs typeface="Arial" pitchFamily="34" charset="0"/>
              </a:rPr>
              <a:t>GPA for MATH 2413 = 4.0.</a:t>
            </a:r>
            <a:endParaRPr lang="en-US"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66769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21771"/>
            <a:ext cx="9144000" cy="1143000"/>
          </a:xfrm>
        </p:spPr>
        <p:txBody>
          <a:bodyPr>
            <a:noAutofit/>
          </a:bodyPr>
          <a:lstStyle/>
          <a:p>
            <a:r>
              <a:rPr lang="en-US" dirty="0" smtClean="0">
                <a:solidFill>
                  <a:srgbClr val="FFFF00"/>
                </a:solidFill>
                <a:latin typeface="Arial" pitchFamily="34" charset="0"/>
                <a:cs typeface="Arial" pitchFamily="34" charset="0"/>
              </a:rPr>
              <a:t>General Notes and Policy Changes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685800" y="1143000"/>
            <a:ext cx="7848600" cy="4876800"/>
          </a:xfrm>
        </p:spPr>
        <p:txBody>
          <a:bodyPr>
            <a:noAutofit/>
          </a:bodyPr>
          <a:lstStyle/>
          <a:p>
            <a:pPr marL="0" indent="0">
              <a:buNone/>
            </a:pPr>
            <a:r>
              <a:rPr lang="en-US" sz="2800" dirty="0">
                <a:solidFill>
                  <a:schemeClr val="accent1"/>
                </a:solidFill>
                <a:latin typeface="Arial" pitchFamily="34" charset="0"/>
                <a:cs typeface="Arial" pitchFamily="34" charset="0"/>
              </a:rPr>
              <a:t>Example 2:</a:t>
            </a:r>
            <a:r>
              <a:rPr lang="en-US" sz="2800" dirty="0">
                <a:solidFill>
                  <a:schemeClr val="bg1"/>
                </a:solidFill>
                <a:latin typeface="Arial" pitchFamily="34" charset="0"/>
                <a:cs typeface="Arial" pitchFamily="34" charset="0"/>
              </a:rPr>
              <a:t> </a:t>
            </a:r>
            <a:endParaRPr lang="en-US" sz="2800" dirty="0" smtClean="0">
              <a:solidFill>
                <a:schemeClr val="bg1"/>
              </a:solidFill>
              <a:latin typeface="Arial" pitchFamily="34" charset="0"/>
              <a:cs typeface="Arial" pitchFamily="34" charset="0"/>
            </a:endParaRPr>
          </a:p>
          <a:p>
            <a:pPr marL="0" indent="0">
              <a:buNone/>
            </a:pPr>
            <a:r>
              <a:rPr lang="en-US" sz="2800" dirty="0" smtClean="0">
                <a:solidFill>
                  <a:schemeClr val="bg1"/>
                </a:solidFill>
                <a:latin typeface="Arial" pitchFamily="34" charset="0"/>
                <a:cs typeface="Arial" pitchFamily="34" charset="0"/>
              </a:rPr>
              <a:t>MATH </a:t>
            </a:r>
            <a:r>
              <a:rPr lang="en-US" sz="2800" dirty="0">
                <a:solidFill>
                  <a:schemeClr val="bg1"/>
                </a:solidFill>
                <a:latin typeface="Arial" pitchFamily="34" charset="0"/>
                <a:cs typeface="Arial" pitchFamily="34" charset="0"/>
              </a:rPr>
              <a:t>2413 – Attempt #1 – F</a:t>
            </a:r>
          </a:p>
          <a:p>
            <a:pPr marL="0" indent="0">
              <a:buNone/>
            </a:pPr>
            <a:r>
              <a:rPr lang="en-US" sz="2800" dirty="0">
                <a:solidFill>
                  <a:schemeClr val="bg1"/>
                </a:solidFill>
                <a:latin typeface="Arial" pitchFamily="34" charset="0"/>
                <a:cs typeface="Arial" pitchFamily="34" charset="0"/>
              </a:rPr>
              <a:t>MATH 2413 – Attempt #2 – F</a:t>
            </a:r>
          </a:p>
          <a:p>
            <a:pPr marL="0" indent="0">
              <a:buNone/>
            </a:pPr>
            <a:r>
              <a:rPr lang="en-US" sz="2800" dirty="0">
                <a:solidFill>
                  <a:schemeClr val="bg1"/>
                </a:solidFill>
                <a:latin typeface="Arial" pitchFamily="34" charset="0"/>
                <a:cs typeface="Arial" pitchFamily="34" charset="0"/>
              </a:rPr>
              <a:t>MATH 2413 – Attempt #3 – A</a:t>
            </a:r>
          </a:p>
          <a:p>
            <a:pPr marL="0" indent="0">
              <a:buNone/>
            </a:pPr>
            <a:r>
              <a:rPr lang="en-US" sz="2800" dirty="0">
                <a:solidFill>
                  <a:schemeClr val="bg1"/>
                </a:solidFill>
                <a:latin typeface="Arial" pitchFamily="34" charset="0"/>
                <a:cs typeface="Arial" pitchFamily="34" charset="0"/>
              </a:rPr>
              <a:t>GPA for MATH 2413 = (4*0 + 4*4) / 8 = </a:t>
            </a:r>
            <a:r>
              <a:rPr lang="en-US" sz="2800" dirty="0" smtClean="0">
                <a:solidFill>
                  <a:schemeClr val="bg1"/>
                </a:solidFill>
                <a:latin typeface="Arial" pitchFamily="34" charset="0"/>
                <a:cs typeface="Arial" pitchFamily="34" charset="0"/>
              </a:rPr>
              <a:t>2.0</a:t>
            </a:r>
          </a:p>
          <a:p>
            <a:pPr marL="0" indent="0">
              <a:buNone/>
            </a:pPr>
            <a:endParaRPr lang="en-US" sz="2800" dirty="0" smtClean="0">
              <a:solidFill>
                <a:schemeClr val="bg1"/>
              </a:solidFill>
              <a:latin typeface="Arial" pitchFamily="34" charset="0"/>
              <a:cs typeface="Arial" pitchFamily="34" charset="0"/>
            </a:endParaRPr>
          </a:p>
          <a:p>
            <a:pPr marL="0" indent="0">
              <a:buNone/>
            </a:pPr>
            <a:endParaRPr lang="en-US" sz="2800" dirty="0">
              <a:solidFill>
                <a:schemeClr val="bg1"/>
              </a:solidFill>
              <a:latin typeface="Arial" pitchFamily="34" charset="0"/>
              <a:cs typeface="Arial" pitchFamily="34" charset="0"/>
            </a:endParaRPr>
          </a:p>
          <a:p>
            <a:pPr marL="0" indent="0">
              <a:buNone/>
            </a:pPr>
            <a:r>
              <a:rPr lang="en-US" sz="2800" dirty="0" smtClean="0">
                <a:solidFill>
                  <a:schemeClr val="bg1"/>
                </a:solidFill>
                <a:latin typeface="Arial" pitchFamily="34" charset="0"/>
                <a:cs typeface="Arial" pitchFamily="34" charset="0"/>
              </a:rPr>
              <a:t>1</a:t>
            </a:r>
            <a:r>
              <a:rPr lang="en-US" sz="2800" baseline="30000" dirty="0" smtClean="0">
                <a:solidFill>
                  <a:schemeClr val="bg1"/>
                </a:solidFill>
                <a:latin typeface="Arial" pitchFamily="34" charset="0"/>
                <a:cs typeface="Arial" pitchFamily="34" charset="0"/>
              </a:rPr>
              <a:t>st</a:t>
            </a:r>
            <a:r>
              <a:rPr lang="en-US" sz="2800" dirty="0" smtClean="0">
                <a:solidFill>
                  <a:schemeClr val="bg1"/>
                </a:solidFill>
                <a:latin typeface="Arial" pitchFamily="34" charset="0"/>
                <a:cs typeface="Arial" pitchFamily="34" charset="0"/>
              </a:rPr>
              <a:t> grade of F replaced by 2</a:t>
            </a:r>
            <a:r>
              <a:rPr lang="en-US" sz="2800" baseline="30000" dirty="0" smtClean="0">
                <a:solidFill>
                  <a:schemeClr val="bg1"/>
                </a:solidFill>
                <a:latin typeface="Arial" pitchFamily="34" charset="0"/>
                <a:cs typeface="Arial" pitchFamily="34" charset="0"/>
              </a:rPr>
              <a:t>nd</a:t>
            </a:r>
            <a:r>
              <a:rPr lang="en-US" sz="2800" dirty="0" smtClean="0">
                <a:solidFill>
                  <a:schemeClr val="bg1"/>
                </a:solidFill>
                <a:latin typeface="Arial" pitchFamily="34" charset="0"/>
                <a:cs typeface="Arial" pitchFamily="34" charset="0"/>
              </a:rPr>
              <a:t> grade of F, which is then averaged with 3</a:t>
            </a:r>
            <a:r>
              <a:rPr lang="en-US" sz="2800" baseline="30000" dirty="0" smtClean="0">
                <a:solidFill>
                  <a:schemeClr val="bg1"/>
                </a:solidFill>
                <a:latin typeface="Arial" pitchFamily="34" charset="0"/>
                <a:cs typeface="Arial" pitchFamily="34" charset="0"/>
              </a:rPr>
              <a:t>rd</a:t>
            </a:r>
            <a:r>
              <a:rPr lang="en-US" sz="2800" dirty="0" smtClean="0">
                <a:solidFill>
                  <a:schemeClr val="bg1"/>
                </a:solidFill>
                <a:latin typeface="Arial" pitchFamily="34" charset="0"/>
                <a:cs typeface="Arial" pitchFamily="34" charset="0"/>
              </a:rPr>
              <a:t> grade of A.</a:t>
            </a: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5041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1F497D"/>
      </a:dk2>
      <a:lt2>
        <a:srgbClr val="EEECE1"/>
      </a:lt2>
      <a:accent1>
        <a:srgbClr val="FFFF00"/>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1407</Words>
  <Application>Microsoft Office PowerPoint</Application>
  <PresentationFormat>On-screen Show (4:3)</PresentationFormat>
  <Paragraphs>247</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Student Advising Presentation</vt:lpstr>
      <vt:lpstr>Why Pre-Advising?</vt:lpstr>
      <vt:lpstr>Presentation Overview</vt:lpstr>
      <vt:lpstr>General Notes and Policy Changes</vt:lpstr>
      <vt:lpstr>General Notes and Policy Changes</vt:lpstr>
      <vt:lpstr>General Notes and Policy Changes</vt:lpstr>
      <vt:lpstr>General Notes and Policy Changes</vt:lpstr>
      <vt:lpstr>General Notes and Policy Changes</vt:lpstr>
      <vt:lpstr>General Notes and Policy Changes</vt:lpstr>
      <vt:lpstr>General Notes and Policy Changes</vt:lpstr>
      <vt:lpstr>Getting Advised</vt:lpstr>
      <vt:lpstr>Getting Advised: JESSC Professionals</vt:lpstr>
      <vt:lpstr>Getting Advised: Department Admins</vt:lpstr>
      <vt:lpstr>Getting Advised: Department Chairs</vt:lpstr>
      <vt:lpstr>Getting Advised</vt:lpstr>
      <vt:lpstr>Getting Advised</vt:lpstr>
      <vt:lpstr>FAQ</vt:lpstr>
      <vt:lpstr>FAQ</vt:lpstr>
      <vt:lpstr>FAQ</vt:lpstr>
      <vt:lpstr>FAQ</vt:lpstr>
      <vt:lpstr>FAQ</vt:lpstr>
      <vt:lpstr>FAQ</vt:lpstr>
      <vt:lpstr>FAQ</vt:lpstr>
      <vt:lpstr>FAQ</vt:lpstr>
      <vt:lpstr>FAQ</vt:lpstr>
      <vt:lpstr>FAQ</vt:lpstr>
      <vt:lpstr>FAQ</vt:lpstr>
      <vt:lpstr>FAQ</vt:lpstr>
      <vt:lpstr>FAQ</vt:lpstr>
      <vt:lpstr>Other Useful Information</vt:lpstr>
      <vt:lpstr>Other Useful Information</vt:lpstr>
      <vt:lpstr>Other Useful Information</vt:lpstr>
      <vt:lpstr>Other Useful Information</vt:lpstr>
      <vt:lpstr>Questions?</vt:lpstr>
    </vt:vector>
  </TitlesOfParts>
  <Company>Texas A&amp;M University-Kingsville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Advisor Training Civil and Architectural Engineering</dc:title>
  <dc:creator>Breanna Bailey</dc:creator>
  <cp:lastModifiedBy>iTech</cp:lastModifiedBy>
  <cp:revision>204</cp:revision>
  <dcterms:created xsi:type="dcterms:W3CDTF">2012-09-12T19:43:37Z</dcterms:created>
  <dcterms:modified xsi:type="dcterms:W3CDTF">2017-03-21T16:40:13Z</dcterms:modified>
</cp:coreProperties>
</file>