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4"/>
  </p:notesMasterIdLst>
  <p:sldIdLst>
    <p:sldId id="256" r:id="rId2"/>
    <p:sldId id="277" r:id="rId3"/>
    <p:sldId id="284" r:id="rId4"/>
    <p:sldId id="278" r:id="rId5"/>
    <p:sldId id="287" r:id="rId6"/>
    <p:sldId id="286" r:id="rId7"/>
    <p:sldId id="295" r:id="rId8"/>
    <p:sldId id="288" r:id="rId9"/>
    <p:sldId id="289" r:id="rId10"/>
    <p:sldId id="261" r:id="rId11"/>
    <p:sldId id="296" r:id="rId12"/>
    <p:sldId id="257" r:id="rId13"/>
    <p:sldId id="258" r:id="rId14"/>
    <p:sldId id="259" r:id="rId15"/>
    <p:sldId id="260" r:id="rId16"/>
    <p:sldId id="262" r:id="rId17"/>
    <p:sldId id="263" r:id="rId18"/>
    <p:sldId id="264" r:id="rId19"/>
    <p:sldId id="268" r:id="rId20"/>
    <p:sldId id="269" r:id="rId21"/>
    <p:sldId id="270" r:id="rId22"/>
    <p:sldId id="271" r:id="rId23"/>
    <p:sldId id="272" r:id="rId24"/>
    <p:sldId id="273" r:id="rId25"/>
    <p:sldId id="274" r:id="rId26"/>
    <p:sldId id="275" r:id="rId27"/>
    <p:sldId id="276" r:id="rId28"/>
    <p:sldId id="293" r:id="rId29"/>
    <p:sldId id="290" r:id="rId30"/>
    <p:sldId id="294" r:id="rId31"/>
    <p:sldId id="291" r:id="rId32"/>
    <p:sldId id="29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461"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FY 2015 Revenue Budget</c:v>
                </c:pt>
              </c:strCache>
            </c:strRef>
          </c:tx>
          <c:dLbls>
            <c:dLbl>
              <c:idx val="0"/>
              <c:layout>
                <c:manualLayout>
                  <c:x val="0.11785453690458804"/>
                  <c:y val="9.1892539902402245E-2"/>
                </c:manualLayout>
              </c:layout>
              <c:tx>
                <c:rich>
                  <a:bodyPr/>
                  <a:lstStyle/>
                  <a:p>
                    <a:r>
                      <a:rPr lang="en-US" dirty="0"/>
                      <a:t>State </a:t>
                    </a:r>
                    <a:r>
                      <a:rPr lang="en-US" dirty="0" smtClean="0"/>
                      <a:t>Appropriations </a:t>
                    </a:r>
                    <a:r>
                      <a:rPr lang="en-US" dirty="0"/>
                      <a:t>26.46%</a:t>
                    </a:r>
                  </a:p>
                </c:rich>
              </c:tx>
              <c:showLegendKey val="0"/>
              <c:showVal val="1"/>
              <c:showCatName val="1"/>
              <c:showSerName val="0"/>
              <c:showPercent val="0"/>
              <c:showBubbleSize val="0"/>
            </c:dLbl>
            <c:dLbl>
              <c:idx val="1"/>
              <c:layout>
                <c:manualLayout>
                  <c:x val="7.5900185480577184E-2"/>
                  <c:y val="6.818902309848085E-2"/>
                </c:manualLayout>
              </c:layout>
              <c:tx>
                <c:rich>
                  <a:bodyPr/>
                  <a:lstStyle/>
                  <a:p>
                    <a:r>
                      <a:rPr lang="en-US" dirty="0"/>
                      <a:t>Higher Education </a:t>
                    </a:r>
                    <a:r>
                      <a:rPr lang="en-US" dirty="0" smtClean="0"/>
                      <a:t>Fund </a:t>
                    </a:r>
                    <a:r>
                      <a:rPr lang="en-US" dirty="0"/>
                      <a:t>3.28%</a:t>
                    </a:r>
                  </a:p>
                </c:rich>
              </c:tx>
              <c:showLegendKey val="0"/>
              <c:showVal val="1"/>
              <c:showCatName val="1"/>
              <c:showSerName val="0"/>
              <c:showPercent val="0"/>
              <c:showBubbleSize val="0"/>
            </c:dLbl>
            <c:dLbl>
              <c:idx val="2"/>
              <c:layout>
                <c:manualLayout>
                  <c:x val="0.15818245771077932"/>
                  <c:y val="-5.7308546479030505E-2"/>
                </c:manualLayout>
              </c:layout>
              <c:tx>
                <c:rich>
                  <a:bodyPr/>
                  <a:lstStyle/>
                  <a:p>
                    <a:r>
                      <a:rPr lang="en-US" dirty="0"/>
                      <a:t>Tuition &amp; </a:t>
                    </a:r>
                    <a:r>
                      <a:rPr lang="en-US" dirty="0" smtClean="0"/>
                      <a:t>Fees </a:t>
                    </a:r>
                    <a:r>
                      <a:rPr lang="en-US" dirty="0"/>
                      <a:t>30.12%</a:t>
                    </a:r>
                  </a:p>
                </c:rich>
              </c:tx>
              <c:showLegendKey val="0"/>
              <c:showVal val="1"/>
              <c:showCatName val="1"/>
              <c:showSerName val="0"/>
              <c:showPercent val="0"/>
              <c:showBubbleSize val="0"/>
            </c:dLbl>
            <c:dLbl>
              <c:idx val="3"/>
              <c:layout>
                <c:manualLayout>
                  <c:x val="-0.13183671122501675"/>
                  <c:y val="-9.6937102877534528E-2"/>
                </c:manualLayout>
              </c:layout>
              <c:tx>
                <c:rich>
                  <a:bodyPr/>
                  <a:lstStyle/>
                  <a:p>
                    <a:r>
                      <a:rPr lang="en-US" dirty="0"/>
                      <a:t>Contracts &amp; </a:t>
                    </a:r>
                    <a:r>
                      <a:rPr lang="en-US" dirty="0" smtClean="0"/>
                      <a:t>Grants </a:t>
                    </a:r>
                    <a:r>
                      <a:rPr lang="en-US" dirty="0"/>
                      <a:t>7.24%</a:t>
                    </a:r>
                  </a:p>
                </c:rich>
              </c:tx>
              <c:showLegendKey val="0"/>
              <c:showVal val="1"/>
              <c:showCatName val="1"/>
              <c:showSerName val="0"/>
              <c:showPercent val="0"/>
              <c:showBubbleSize val="0"/>
            </c:dLbl>
            <c:dLbl>
              <c:idx val="4"/>
              <c:layout>
                <c:manualLayout>
                  <c:x val="-9.7583947440241167E-2"/>
                  <c:y val="-5.9462959184093007E-2"/>
                </c:manualLayout>
              </c:layout>
              <c:tx>
                <c:rich>
                  <a:bodyPr/>
                  <a:lstStyle/>
                  <a:p>
                    <a:r>
                      <a:rPr lang="en-US" dirty="0" smtClean="0"/>
                      <a:t>Student </a:t>
                    </a:r>
                    <a:r>
                      <a:rPr lang="en-US" dirty="0"/>
                      <a:t>Financial </a:t>
                    </a:r>
                    <a:r>
                      <a:rPr lang="en-US" dirty="0" smtClean="0"/>
                      <a:t>Assistance </a:t>
                    </a:r>
                    <a:r>
                      <a:rPr lang="en-US" dirty="0"/>
                      <a:t>18.31%</a:t>
                    </a:r>
                  </a:p>
                </c:rich>
              </c:tx>
              <c:showLegendKey val="0"/>
              <c:showVal val="1"/>
              <c:showCatName val="1"/>
              <c:showSerName val="0"/>
              <c:showPercent val="0"/>
              <c:showBubbleSize val="0"/>
            </c:dLbl>
            <c:dLbl>
              <c:idx val="5"/>
              <c:layout>
                <c:manualLayout>
                  <c:x val="-0.12014868140343282"/>
                  <c:y val="8.2854869489893679E-3"/>
                </c:manualLayout>
              </c:layout>
              <c:tx>
                <c:rich>
                  <a:bodyPr/>
                  <a:lstStyle/>
                  <a:p>
                    <a:r>
                      <a:rPr lang="en-US" dirty="0" smtClean="0"/>
                      <a:t>Gifts </a:t>
                    </a:r>
                    <a:r>
                      <a:rPr lang="en-US" dirty="0"/>
                      <a:t>3.28%</a:t>
                    </a:r>
                  </a:p>
                </c:rich>
              </c:tx>
              <c:showLegendKey val="0"/>
              <c:showVal val="1"/>
              <c:showCatName val="1"/>
              <c:showSerName val="0"/>
              <c:showPercent val="0"/>
              <c:showBubbleSize val="0"/>
            </c:dLbl>
            <c:dLbl>
              <c:idx val="6"/>
              <c:layout>
                <c:manualLayout>
                  <c:x val="-0.1805941317303521"/>
                  <c:y val="3.6072780025504128E-3"/>
                </c:manualLayout>
              </c:layout>
              <c:tx>
                <c:rich>
                  <a:bodyPr/>
                  <a:lstStyle/>
                  <a:p>
                    <a:r>
                      <a:rPr lang="en-US" dirty="0"/>
                      <a:t>Sales &amp; </a:t>
                    </a:r>
                    <a:r>
                      <a:rPr lang="en-US" dirty="0" smtClean="0"/>
                      <a:t>Service </a:t>
                    </a:r>
                    <a:r>
                      <a:rPr lang="en-US" dirty="0"/>
                      <a:t>9.80%</a:t>
                    </a:r>
                  </a:p>
                </c:rich>
              </c:tx>
              <c:showLegendKey val="0"/>
              <c:showVal val="1"/>
              <c:showCatName val="1"/>
              <c:showSerName val="0"/>
              <c:showPercent val="0"/>
              <c:showBubbleSize val="0"/>
            </c:dLbl>
            <c:dLbl>
              <c:idx val="7"/>
              <c:layout>
                <c:manualLayout>
                  <c:x val="-0.29736692355722105"/>
                  <c:y val="-1.9864914255196632E-2"/>
                </c:manualLayout>
              </c:layout>
              <c:tx>
                <c:rich>
                  <a:bodyPr/>
                  <a:lstStyle/>
                  <a:p>
                    <a:r>
                      <a:rPr lang="en-US" dirty="0" smtClean="0"/>
                      <a:t>Investment Income </a:t>
                    </a:r>
                    <a:r>
                      <a:rPr lang="en-US" dirty="0"/>
                      <a:t>1.09%</a:t>
                    </a:r>
                  </a:p>
                </c:rich>
              </c:tx>
              <c:showLegendKey val="0"/>
              <c:showVal val="1"/>
              <c:showCatName val="1"/>
              <c:showSerName val="0"/>
              <c:showPercent val="0"/>
              <c:showBubbleSize val="0"/>
            </c:dLbl>
            <c:dLbl>
              <c:idx val="8"/>
              <c:layout>
                <c:manualLayout>
                  <c:x val="0.16965338266524602"/>
                  <c:y val="-6.6491200470525811E-3"/>
                </c:manualLayout>
              </c:layout>
              <c:tx>
                <c:rich>
                  <a:bodyPr/>
                  <a:lstStyle/>
                  <a:p>
                    <a:r>
                      <a:rPr lang="en-US" dirty="0"/>
                      <a:t>Other </a:t>
                    </a:r>
                    <a:r>
                      <a:rPr lang="en-US" dirty="0" smtClean="0"/>
                      <a:t>Income </a:t>
                    </a:r>
                    <a:r>
                      <a:rPr lang="en-US" dirty="0"/>
                      <a:t>0.41%</a:t>
                    </a:r>
                  </a:p>
                </c:rich>
              </c:tx>
              <c:showLegendKey val="0"/>
              <c:showVal val="1"/>
              <c:showCatName val="1"/>
              <c:showSerName val="0"/>
              <c:showPercent val="0"/>
              <c:showBubbleSize val="0"/>
            </c:dLbl>
            <c:txPr>
              <a:bodyPr/>
              <a:lstStyle/>
              <a:p>
                <a:pPr>
                  <a:defRPr sz="1100" b="1"/>
                </a:pPr>
                <a:endParaRPr lang="en-US"/>
              </a:p>
            </c:txPr>
            <c:showLegendKey val="0"/>
            <c:showVal val="1"/>
            <c:showCatName val="1"/>
            <c:showSerName val="0"/>
            <c:showPercent val="0"/>
            <c:showBubbleSize val="0"/>
            <c:showLeaderLines val="1"/>
          </c:dLbls>
          <c:cat>
            <c:strRef>
              <c:f>Sheet1!$A$2:$A$10</c:f>
              <c:strCache>
                <c:ptCount val="9"/>
                <c:pt idx="0">
                  <c:v>State Appropritations</c:v>
                </c:pt>
                <c:pt idx="1">
                  <c:v>Higher Education Fund</c:v>
                </c:pt>
                <c:pt idx="2">
                  <c:v>Tuition &amp; Fees</c:v>
                </c:pt>
                <c:pt idx="3">
                  <c:v>Contracts &amp; Grants</c:v>
                </c:pt>
                <c:pt idx="4">
                  <c:v>Student Financial Assistance</c:v>
                </c:pt>
                <c:pt idx="5">
                  <c:v>Gifts</c:v>
                </c:pt>
                <c:pt idx="6">
                  <c:v>Sales &amp; Service</c:v>
                </c:pt>
                <c:pt idx="7">
                  <c:v>Investment Income</c:v>
                </c:pt>
                <c:pt idx="8">
                  <c:v>Other Income</c:v>
                </c:pt>
              </c:strCache>
            </c:strRef>
          </c:cat>
          <c:val>
            <c:numRef>
              <c:f>Sheet1!$B$2:$B$10</c:f>
              <c:numCache>
                <c:formatCode>0.00%</c:formatCode>
                <c:ptCount val="9"/>
                <c:pt idx="0">
                  <c:v>0.26464344834301667</c:v>
                </c:pt>
                <c:pt idx="1">
                  <c:v>3.2763153623941055E-2</c:v>
                </c:pt>
                <c:pt idx="2">
                  <c:v>0.3012106851893927</c:v>
                </c:pt>
                <c:pt idx="3">
                  <c:v>7.2426888246940824E-2</c:v>
                </c:pt>
                <c:pt idx="4">
                  <c:v>0.18311532344444806</c:v>
                </c:pt>
                <c:pt idx="5">
                  <c:v>3.2782628452724852E-2</c:v>
                </c:pt>
                <c:pt idx="6">
                  <c:v>9.8003830049660817E-2</c:v>
                </c:pt>
                <c:pt idx="7">
                  <c:v>1.0931870557304683E-2</c:v>
                </c:pt>
                <c:pt idx="8">
                  <c:v>4.1221720925703528E-3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FY 2015 Expense Budget</c:v>
                </c:pt>
              </c:strCache>
            </c:strRef>
          </c:tx>
          <c:dLbls>
            <c:dLbl>
              <c:idx val="0"/>
              <c:layout>
                <c:manualLayout>
                  <c:x val="0.11785453690458804"/>
                  <c:y val="9.1892539902402245E-2"/>
                </c:manualLayout>
              </c:layout>
              <c:tx>
                <c:rich>
                  <a:bodyPr/>
                  <a:lstStyle/>
                  <a:p>
                    <a:r>
                      <a:rPr lang="en-US" dirty="0"/>
                      <a:t>Personnel </a:t>
                    </a:r>
                    <a:r>
                      <a:rPr lang="en-US" dirty="0" smtClean="0"/>
                      <a:t>Costs </a:t>
                    </a:r>
                    <a:r>
                      <a:rPr lang="en-US" dirty="0"/>
                      <a:t>55.04%</a:t>
                    </a:r>
                  </a:p>
                </c:rich>
              </c:tx>
              <c:showLegendKey val="0"/>
              <c:showVal val="1"/>
              <c:showCatName val="1"/>
              <c:showSerName val="0"/>
              <c:showPercent val="0"/>
              <c:showBubbleSize val="0"/>
            </c:dLbl>
            <c:dLbl>
              <c:idx val="1"/>
              <c:layout>
                <c:manualLayout>
                  <c:x val="-0.11608624914325574"/>
                  <c:y val="-6.0976198240591813E-2"/>
                </c:manualLayout>
              </c:layout>
              <c:tx>
                <c:rich>
                  <a:bodyPr/>
                  <a:lstStyle/>
                  <a:p>
                    <a:r>
                      <a:rPr lang="en-US" dirty="0" smtClean="0"/>
                      <a:t>Scholarships </a:t>
                    </a:r>
                    <a:r>
                      <a:rPr lang="en-US" dirty="0"/>
                      <a:t>9.95%</a:t>
                    </a:r>
                  </a:p>
                </c:rich>
              </c:tx>
              <c:showLegendKey val="0"/>
              <c:showVal val="1"/>
              <c:showCatName val="1"/>
              <c:showSerName val="0"/>
              <c:showPercent val="0"/>
              <c:showBubbleSize val="0"/>
            </c:dLbl>
            <c:dLbl>
              <c:idx val="2"/>
              <c:layout>
                <c:manualLayout>
                  <c:x val="-7.1515436513731795E-2"/>
                  <c:y val="-2.7078388293290043E-2"/>
                </c:manualLayout>
              </c:layout>
              <c:tx>
                <c:rich>
                  <a:bodyPr/>
                  <a:lstStyle/>
                  <a:p>
                    <a:r>
                      <a:rPr lang="en-US" dirty="0" smtClean="0"/>
                      <a:t>Operations </a:t>
                    </a:r>
                    <a:r>
                      <a:rPr lang="en-US" dirty="0"/>
                      <a:t>&amp; </a:t>
                    </a:r>
                    <a:r>
                      <a:rPr lang="en-US" dirty="0" smtClean="0"/>
                      <a:t>Maintenance </a:t>
                    </a:r>
                    <a:r>
                      <a:rPr lang="en-US" dirty="0"/>
                      <a:t>22.27%</a:t>
                    </a:r>
                  </a:p>
                </c:rich>
              </c:tx>
              <c:showLegendKey val="0"/>
              <c:showVal val="1"/>
              <c:showCatName val="1"/>
              <c:showSerName val="0"/>
              <c:showPercent val="0"/>
              <c:showBubbleSize val="0"/>
            </c:dLbl>
            <c:dLbl>
              <c:idx val="3"/>
              <c:layout>
                <c:manualLayout>
                  <c:x val="-0.1866899396965418"/>
                  <c:y val="5.1465491852463845E-2"/>
                </c:manualLayout>
              </c:layout>
              <c:tx>
                <c:rich>
                  <a:bodyPr/>
                  <a:lstStyle/>
                  <a:p>
                    <a:r>
                      <a:rPr lang="en-US" dirty="0"/>
                      <a:t>Debt </a:t>
                    </a:r>
                    <a:r>
                      <a:rPr lang="en-US" dirty="0" smtClean="0"/>
                      <a:t>Service </a:t>
                    </a:r>
                    <a:r>
                      <a:rPr lang="en-US" dirty="0"/>
                      <a:t>7.22%</a:t>
                    </a:r>
                  </a:p>
                </c:rich>
              </c:tx>
              <c:showLegendKey val="0"/>
              <c:showVal val="1"/>
              <c:showCatName val="1"/>
              <c:showSerName val="0"/>
              <c:showPercent val="0"/>
              <c:showBubbleSize val="0"/>
            </c:dLbl>
            <c:dLbl>
              <c:idx val="4"/>
              <c:layout>
                <c:manualLayout>
                  <c:x val="-0.20729040438329127"/>
                  <c:y val="-3.7477389594463617E-2"/>
                </c:manualLayout>
              </c:layout>
              <c:tx>
                <c:rich>
                  <a:bodyPr/>
                  <a:lstStyle/>
                  <a:p>
                    <a:pPr>
                      <a:defRPr sz="1200" b="1"/>
                    </a:pPr>
                    <a:r>
                      <a:rPr lang="en-US" sz="1050" dirty="0"/>
                      <a:t>Equipment(Capitalized</a:t>
                    </a:r>
                    <a:r>
                      <a:rPr lang="en-US" sz="1050" dirty="0" smtClean="0"/>
                      <a:t>) </a:t>
                    </a:r>
                    <a:r>
                      <a:rPr lang="en-US" sz="1050" dirty="0"/>
                      <a:t>1.82%</a:t>
                    </a:r>
                  </a:p>
                </c:rich>
              </c:tx>
              <c:spPr/>
              <c:showLegendKey val="0"/>
              <c:showVal val="1"/>
              <c:showCatName val="1"/>
              <c:showSerName val="0"/>
              <c:showPercent val="0"/>
              <c:showBubbleSize val="0"/>
            </c:dLbl>
            <c:dLbl>
              <c:idx val="5"/>
              <c:layout>
                <c:manualLayout>
                  <c:x val="0.17468742163101431"/>
                  <c:y val="-2.7441063634158391E-2"/>
                </c:manualLayout>
              </c:layout>
              <c:tx>
                <c:rich>
                  <a:bodyPr/>
                  <a:lstStyle/>
                  <a:p>
                    <a:r>
                      <a:rPr lang="en-US" dirty="0" smtClean="0"/>
                      <a:t>Utilities </a:t>
                    </a:r>
                    <a:r>
                      <a:rPr lang="en-US" dirty="0"/>
                      <a:t>3.70%</a:t>
                    </a:r>
                  </a:p>
                </c:rich>
              </c:tx>
              <c:showLegendKey val="0"/>
              <c:showVal val="1"/>
              <c:showCatName val="1"/>
              <c:showSerName val="0"/>
              <c:showPercent val="0"/>
              <c:showBubbleSize val="0"/>
            </c:dLbl>
            <c:dLbl>
              <c:idx val="6"/>
              <c:layout>
                <c:manualLayout>
                  <c:x val="-0.1805941317303521"/>
                  <c:y val="3.6072780025504128E-3"/>
                </c:manualLayout>
              </c:layout>
              <c:showLegendKey val="0"/>
              <c:showVal val="1"/>
              <c:showCatName val="1"/>
              <c:showSerName val="0"/>
              <c:showPercent val="0"/>
              <c:showBubbleSize val="0"/>
            </c:dLbl>
            <c:dLbl>
              <c:idx val="7"/>
              <c:layout>
                <c:manualLayout>
                  <c:x val="-0.29736692355722105"/>
                  <c:y val="-1.9864914255196632E-2"/>
                </c:manualLayout>
              </c:layout>
              <c:showLegendKey val="0"/>
              <c:showVal val="1"/>
              <c:showCatName val="1"/>
              <c:showSerName val="0"/>
              <c:showPercent val="0"/>
              <c:showBubbleSize val="0"/>
            </c:dLbl>
            <c:dLbl>
              <c:idx val="8"/>
              <c:layout>
                <c:manualLayout>
                  <c:x val="0.16965338266524602"/>
                  <c:y val="-6.6491200470525811E-3"/>
                </c:manualLayout>
              </c:layout>
              <c:showLegendKey val="0"/>
              <c:showVal val="1"/>
              <c:showCatName val="1"/>
              <c:showSerName val="0"/>
              <c:showPercent val="0"/>
              <c:showBubbleSize val="0"/>
            </c:dLbl>
            <c:txPr>
              <a:bodyPr/>
              <a:lstStyle/>
              <a:p>
                <a:pPr>
                  <a:defRPr sz="1100" b="1"/>
                </a:pPr>
                <a:endParaRPr lang="en-US"/>
              </a:p>
            </c:txPr>
            <c:showLegendKey val="0"/>
            <c:showVal val="1"/>
            <c:showCatName val="1"/>
            <c:showSerName val="0"/>
            <c:showPercent val="0"/>
            <c:showBubbleSize val="0"/>
            <c:showLeaderLines val="1"/>
          </c:dLbls>
          <c:cat>
            <c:strRef>
              <c:f>Sheet1!$A$2:$A$7</c:f>
              <c:strCache>
                <c:ptCount val="6"/>
                <c:pt idx="0">
                  <c:v>Personnel Costs</c:v>
                </c:pt>
                <c:pt idx="1">
                  <c:v>Scholarships</c:v>
                </c:pt>
                <c:pt idx="2">
                  <c:v>Operations &amp; Maintenance</c:v>
                </c:pt>
                <c:pt idx="3">
                  <c:v>Debt Service</c:v>
                </c:pt>
                <c:pt idx="4">
                  <c:v>Equipment(Capitalized)</c:v>
                </c:pt>
                <c:pt idx="5">
                  <c:v>Utilities</c:v>
                </c:pt>
              </c:strCache>
            </c:strRef>
          </c:cat>
          <c:val>
            <c:numRef>
              <c:f>Sheet1!$B$2:$B$7</c:f>
              <c:numCache>
                <c:formatCode>0.00%</c:formatCode>
                <c:ptCount val="6"/>
                <c:pt idx="0">
                  <c:v>0.55038184460315986</c:v>
                </c:pt>
                <c:pt idx="1">
                  <c:v>9.9465108369662672E-2</c:v>
                </c:pt>
                <c:pt idx="2">
                  <c:v>0.22270661348668955</c:v>
                </c:pt>
                <c:pt idx="3">
                  <c:v>7.2202640447701208E-2</c:v>
                </c:pt>
                <c:pt idx="4">
                  <c:v>1.8218779952385369E-2</c:v>
                </c:pt>
                <c:pt idx="5">
                  <c:v>3.7025013140401325E-2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FBECA3-809F-4AA2-87FE-E2A5DB8942F5}" type="datetimeFigureOut">
              <a:rPr lang="en-US" smtClean="0"/>
              <a:t>6/26/2014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5A595-F527-4F98-93AD-6C0CC7A98428}" type="slidenum">
              <a:rPr lang="en-US" smtClean="0"/>
              <a:t>‹#›</a:t>
            </a:fld>
            <a:endParaRPr lang="en-US"/>
          </a:p>
        </p:txBody>
      </p:sp>
    </p:spTree>
    <p:extLst>
      <p:ext uri="{BB962C8B-B14F-4D97-AF65-F5344CB8AC3E}">
        <p14:creationId xmlns:p14="http://schemas.microsoft.com/office/powerpoint/2010/main" val="238653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pPr defTabSz="914350"/>
            <a:fld id="{C72533F6-BB82-4E1E-A83E-3B9041E7CBA9}" type="slidenum">
              <a:rPr lang="en-US" smtClean="0"/>
              <a:pPr defTabSz="914350"/>
              <a:t>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02294-BCDE-4620-BBF9-52C440A553E8}" type="slidenum">
              <a:rPr lang="en-US" smtClean="0"/>
              <a:pPr/>
              <a:t>6</a:t>
            </a:fld>
            <a:endParaRPr lang="en-US" dirty="0"/>
          </a:p>
        </p:txBody>
      </p:sp>
    </p:spTree>
    <p:extLst>
      <p:ext uri="{BB962C8B-B14F-4D97-AF65-F5344CB8AC3E}">
        <p14:creationId xmlns:p14="http://schemas.microsoft.com/office/powerpoint/2010/main" val="154698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02294-BCDE-4620-BBF9-52C440A553E8}" type="slidenum">
              <a:rPr lang="en-US" smtClean="0"/>
              <a:pPr/>
              <a:t>7</a:t>
            </a:fld>
            <a:endParaRPr lang="en-US" dirty="0"/>
          </a:p>
        </p:txBody>
      </p:sp>
    </p:spTree>
    <p:extLst>
      <p:ext uri="{BB962C8B-B14F-4D97-AF65-F5344CB8AC3E}">
        <p14:creationId xmlns:p14="http://schemas.microsoft.com/office/powerpoint/2010/main" val="1546986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DFF72A7-773C-484B-95FA-BFFF881FF2F5}"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667626"/>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623427"/>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19" name="Picture 18" descr="blue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5974" y="5328237"/>
            <a:ext cx="3216948" cy="13465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blue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488350" y="4107436"/>
            <a:ext cx="2856913" cy="119586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pic>
        <p:nvPicPr>
          <p:cNvPr id="16" name="Picture 15" descr="blue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5974" y="5328237"/>
            <a:ext cx="3216948" cy="13465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pic>
        <p:nvPicPr>
          <p:cNvPr id="14" name="Picture 13" descr="blue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5974" y="5328237"/>
            <a:ext cx="3216948" cy="13465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16" descr="blue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5974" y="5328237"/>
            <a:ext cx="3216948" cy="13465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pic>
        <p:nvPicPr>
          <p:cNvPr id="17" name="Picture 16" descr="blue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05974" y="5328237"/>
            <a:ext cx="3216948" cy="134656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accent1">
                <a:lumMod val="75000"/>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2" y="4318001"/>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5" name="Picture 14" descr="bluelogo.pn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305974" y="5328237"/>
            <a:ext cx="3216948" cy="1346566"/>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budget@tamuk.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wmf"/><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7680"/>
            <a:ext cx="7772400" cy="1780108"/>
          </a:xfrm>
        </p:spPr>
        <p:txBody>
          <a:bodyPr>
            <a:normAutofit/>
          </a:bodyPr>
          <a:lstStyle/>
          <a:p>
            <a:r>
              <a:rPr lang="en-US" sz="5400" dirty="0" smtClean="0">
                <a:solidFill>
                  <a:schemeClr val="tx1"/>
                </a:solidFill>
              </a:rPr>
              <a:t>2014 Summer Training</a:t>
            </a:r>
            <a:br>
              <a:rPr lang="en-US" sz="5400" dirty="0" smtClean="0">
                <a:solidFill>
                  <a:schemeClr val="tx1"/>
                </a:solidFill>
              </a:rPr>
            </a:br>
            <a:r>
              <a:rPr lang="en-US" sz="5400" dirty="0" smtClean="0">
                <a:solidFill>
                  <a:schemeClr val="tx1"/>
                </a:solidFill>
              </a:rPr>
              <a:t>Budget &amp; Canopy Reports</a:t>
            </a:r>
            <a:endParaRPr lang="en-US" sz="5400" dirty="0">
              <a:solidFill>
                <a:schemeClr val="tx1"/>
              </a:solidFill>
            </a:endParaRPr>
          </a:p>
        </p:txBody>
      </p:sp>
    </p:spTree>
    <p:extLst>
      <p:ext uri="{BB962C8B-B14F-4D97-AF65-F5344CB8AC3E}">
        <p14:creationId xmlns:p14="http://schemas.microsoft.com/office/powerpoint/2010/main" val="3795693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endParaRPr lang="en-US" dirty="0" smtClean="0"/>
          </a:p>
          <a:p>
            <a:pPr marL="457200" indent="-457200">
              <a:buFont typeface="+mj-lt"/>
              <a:buAutoNum type="arabicPeriod"/>
            </a:pPr>
            <a:endParaRPr lang="en-US" dirty="0"/>
          </a:p>
        </p:txBody>
      </p:sp>
      <p:sp>
        <p:nvSpPr>
          <p:cNvPr id="5" name="Title 4"/>
          <p:cNvSpPr>
            <a:spLocks noGrp="1"/>
          </p:cNvSpPr>
          <p:nvPr>
            <p:ph type="title"/>
          </p:nvPr>
        </p:nvSpPr>
        <p:spPr/>
        <p:txBody>
          <a:bodyPr>
            <a:noAutofit/>
          </a:bodyPr>
          <a:lstStyle/>
          <a:p>
            <a:r>
              <a:rPr lang="en-US" sz="2800" dirty="0" smtClean="0">
                <a:solidFill>
                  <a:schemeClr val="tx1"/>
                </a:solidFill>
              </a:rPr>
              <a:t>Downloading Monthly Statements is Excel or Adobe</a:t>
            </a:r>
            <a:r>
              <a:rPr lang="en-US" sz="2400" dirty="0" smtClean="0">
                <a:solidFill>
                  <a:schemeClr val="tx1"/>
                </a:solidFill>
              </a:rPr>
              <a:t/>
            </a:r>
            <a:br>
              <a:rPr lang="en-US" sz="2400" dirty="0" smtClean="0">
                <a:solidFill>
                  <a:schemeClr val="tx1"/>
                </a:solidFill>
              </a:rPr>
            </a:br>
            <a:r>
              <a:rPr lang="en-US" sz="2400" u="sng" dirty="0" smtClean="0">
                <a:solidFill>
                  <a:srgbClr val="0070C0"/>
                </a:solidFill>
              </a:rPr>
              <a:t>https://apps2.system.tamus.edu/canopytwo/login.aspx</a:t>
            </a:r>
            <a:endParaRPr lang="en-US" sz="2400" u="sng" dirty="0">
              <a:solidFill>
                <a:srgbClr val="0070C0"/>
              </a:solidFill>
            </a:endParaRPr>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r="50000"/>
          <a:stretch>
            <a:fillRect/>
          </a:stretch>
        </p:blipFill>
        <p:spPr bwMode="auto">
          <a:xfrm>
            <a:off x="457200" y="1591056"/>
            <a:ext cx="8229599"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9913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71512" y="1866900"/>
            <a:ext cx="7772400" cy="1171576"/>
          </a:xfrm>
        </p:spPr>
        <p:txBody>
          <a:bodyPr>
            <a:normAutofit/>
          </a:bodyPr>
          <a:lstStyle/>
          <a:p>
            <a:r>
              <a:rPr lang="en-US" sz="5400" dirty="0" smtClean="0">
                <a:solidFill>
                  <a:srgbClr val="0070C0"/>
                </a:solidFill>
              </a:rPr>
              <a:t>Canopy Reports and Tips</a:t>
            </a:r>
            <a:endParaRPr lang="en-US" sz="5400" dirty="0">
              <a:solidFill>
                <a:srgbClr val="0070C0"/>
              </a:solidFill>
            </a:endParaRPr>
          </a:p>
        </p:txBody>
      </p:sp>
      <p:sp>
        <p:nvSpPr>
          <p:cNvPr id="6" name="TextBox 5"/>
          <p:cNvSpPr txBox="1"/>
          <p:nvPr/>
        </p:nvSpPr>
        <p:spPr>
          <a:xfrm>
            <a:off x="2009775" y="3819525"/>
            <a:ext cx="5095875" cy="738664"/>
          </a:xfrm>
          <a:prstGeom prst="rect">
            <a:avLst/>
          </a:prstGeom>
          <a:noFill/>
        </p:spPr>
        <p:txBody>
          <a:bodyPr wrap="square" rtlCol="0">
            <a:spAutoFit/>
          </a:bodyPr>
          <a:lstStyle/>
          <a:p>
            <a:pPr algn="ctr"/>
            <a:r>
              <a:rPr lang="en-US" sz="2400" b="1" u="sng" dirty="0">
                <a:solidFill>
                  <a:srgbClr val="0070C0"/>
                </a:solidFill>
              </a:rPr>
              <a:t>https://canopy.tamus.edu</a:t>
            </a:r>
            <a:r>
              <a:rPr lang="en-US" sz="2400" b="1" u="sng" dirty="0" smtClean="0">
                <a:solidFill>
                  <a:srgbClr val="0070C0"/>
                </a:solidFill>
              </a:rPr>
              <a:t>/</a:t>
            </a:r>
          </a:p>
          <a:p>
            <a:endParaRPr lang="en-US" dirty="0"/>
          </a:p>
        </p:txBody>
      </p:sp>
    </p:spTree>
    <p:extLst>
      <p:ext uri="{BB962C8B-B14F-4D97-AF65-F5344CB8AC3E}">
        <p14:creationId xmlns:p14="http://schemas.microsoft.com/office/powerpoint/2010/main" val="30395174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pPr algn="l"/>
            <a:r>
              <a:rPr lang="en-US" altLang="en-US" sz="2200" dirty="0">
                <a:solidFill>
                  <a:schemeClr val="tx1"/>
                </a:solidFill>
              </a:rPr>
              <a:t>Without clicking, hold the cursor over the </a:t>
            </a:r>
            <a:r>
              <a:rPr lang="en-US" altLang="en-US" sz="2200" b="1" dirty="0">
                <a:solidFill>
                  <a:schemeClr val="tx1"/>
                </a:solidFill>
              </a:rPr>
              <a:t>FRS</a:t>
            </a:r>
            <a:r>
              <a:rPr lang="en-US" altLang="en-US" sz="2200" dirty="0">
                <a:solidFill>
                  <a:schemeClr val="tx1"/>
                </a:solidFill>
              </a:rPr>
              <a:t> tab.  </a:t>
            </a: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A </a:t>
            </a:r>
            <a:r>
              <a:rPr lang="en-US" altLang="en-US" sz="2200" dirty="0">
                <a:solidFill>
                  <a:schemeClr val="tx1"/>
                </a:solidFill>
              </a:rPr>
              <a:t>drop down box will appear.  </a:t>
            </a:r>
            <a:r>
              <a:rPr lang="en-US" altLang="en-US" sz="2200" dirty="0" smtClean="0">
                <a:solidFill>
                  <a:schemeClr val="tx1"/>
                </a:solidFill>
              </a:rPr>
              <a:t/>
            </a:r>
            <a:br>
              <a:rPr lang="en-US" altLang="en-US" sz="2200" dirty="0" smtClean="0">
                <a:solidFill>
                  <a:schemeClr val="tx1"/>
                </a:solidFill>
              </a:rPr>
            </a:br>
            <a:r>
              <a:rPr lang="en-US" altLang="en-US" sz="2200" dirty="0" smtClean="0">
                <a:solidFill>
                  <a:schemeClr val="tx1"/>
                </a:solidFill>
              </a:rPr>
              <a:t>Move </a:t>
            </a:r>
            <a:r>
              <a:rPr lang="en-US" altLang="en-US" sz="2200" dirty="0">
                <a:solidFill>
                  <a:schemeClr val="tx1"/>
                </a:solidFill>
              </a:rPr>
              <a:t>the cursor over </a:t>
            </a:r>
            <a:r>
              <a:rPr lang="en-US" altLang="en-US" sz="2200" b="1" dirty="0">
                <a:solidFill>
                  <a:schemeClr val="tx1"/>
                </a:solidFill>
              </a:rPr>
              <a:t>Account</a:t>
            </a:r>
            <a:r>
              <a:rPr lang="en-US" altLang="en-US" sz="2200" dirty="0">
                <a:solidFill>
                  <a:schemeClr val="tx1"/>
                </a:solidFill>
              </a:rPr>
              <a:t> to </a:t>
            </a:r>
            <a:r>
              <a:rPr lang="en-US" altLang="en-US" sz="2200" b="1" dirty="0">
                <a:solidFill>
                  <a:schemeClr val="tx1"/>
                </a:solidFill>
              </a:rPr>
              <a:t>Account Search</a:t>
            </a:r>
            <a:r>
              <a:rPr lang="en-US" altLang="en-US" sz="2200" dirty="0">
                <a:solidFill>
                  <a:schemeClr val="tx1"/>
                </a:solidFill>
              </a:rPr>
              <a:t>, then click.</a:t>
            </a:r>
          </a:p>
        </p:txBody>
      </p:sp>
      <p:pic>
        <p:nvPicPr>
          <p:cNvPr id="7" name="Content Placeholder 5"/>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352425" y="1733932"/>
            <a:ext cx="8458200" cy="5105399"/>
          </a:xfrm>
        </p:spPr>
      </p:pic>
    </p:spTree>
    <p:extLst>
      <p:ext uri="{BB962C8B-B14F-4D97-AF65-F5344CB8AC3E}">
        <p14:creationId xmlns:p14="http://schemas.microsoft.com/office/powerpoint/2010/main" val="19918303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lvl="1"/>
            <a:endParaRPr lang="en-US" dirty="0" smtClean="0"/>
          </a:p>
          <a:p>
            <a:pPr lvl="1"/>
            <a:endParaRPr lang="en-US" dirty="0" smtClean="0"/>
          </a:p>
        </p:txBody>
      </p:sp>
      <p:sp>
        <p:nvSpPr>
          <p:cNvPr id="4" name="Title 3"/>
          <p:cNvSpPr>
            <a:spLocks noGrp="1"/>
          </p:cNvSpPr>
          <p:nvPr>
            <p:ph type="title"/>
          </p:nvPr>
        </p:nvSpPr>
        <p:spPr/>
        <p:txBody>
          <a:bodyPr>
            <a:noAutofit/>
          </a:bodyPr>
          <a:lstStyle/>
          <a:p>
            <a:pPr algn="l"/>
            <a:r>
              <a:rPr lang="en-US" altLang="en-US" sz="2400" dirty="0">
                <a:solidFill>
                  <a:schemeClr val="tx1"/>
                </a:solidFill>
              </a:rPr>
              <a:t>A new screen will open up.  </a:t>
            </a: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There </a:t>
            </a:r>
            <a:r>
              <a:rPr lang="en-US" altLang="en-US" sz="2400" dirty="0">
                <a:solidFill>
                  <a:schemeClr val="tx1"/>
                </a:solidFill>
              </a:rPr>
              <a:t>will be an option to select an account from the drop down menu or manually type in the account number.</a:t>
            </a:r>
          </a:p>
        </p:txBody>
      </p:sp>
      <p:pic>
        <p:nvPicPr>
          <p:cNvPr id="5" name="Content Placeholder 5"/>
          <p:cNvPicPr>
            <a:picLocks/>
          </p:cNvPicPr>
          <p:nvPr/>
        </p:nvPicPr>
        <p:blipFill>
          <a:blip r:embed="rId2" cstate="email">
            <a:extLst>
              <a:ext uri="{28A0092B-C50C-407E-A947-70E740481C1C}">
                <a14:useLocalDpi xmlns:a14="http://schemas.microsoft.com/office/drawing/2010/main" val="0"/>
              </a:ext>
            </a:extLst>
          </a:blip>
          <a:srcRect/>
          <a:stretch>
            <a:fillRect/>
          </a:stretch>
        </p:blipFill>
        <p:spPr>
          <a:xfrm>
            <a:off x="457200" y="1591056"/>
            <a:ext cx="8229600" cy="5009767"/>
          </a:xfrm>
          <a:prstGeom prst="rect">
            <a:avLst/>
          </a:prstGeom>
        </p:spPr>
      </p:pic>
    </p:spTree>
    <p:extLst>
      <p:ext uri="{BB962C8B-B14F-4D97-AF65-F5344CB8AC3E}">
        <p14:creationId xmlns:p14="http://schemas.microsoft.com/office/powerpoint/2010/main" val="23245182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altLang="en-US" sz="3200" dirty="0">
                <a:solidFill>
                  <a:schemeClr val="tx1"/>
                </a:solidFill>
              </a:rPr>
              <a:t>Another feature is </a:t>
            </a:r>
            <a:r>
              <a:rPr lang="en-US" altLang="en-US" sz="3200" b="1" dirty="0">
                <a:solidFill>
                  <a:schemeClr val="tx1"/>
                </a:solidFill>
              </a:rPr>
              <a:t>Show Support Accounts</a:t>
            </a:r>
            <a:r>
              <a:rPr lang="en-US" altLang="en-US" sz="3200" dirty="0">
                <a:solidFill>
                  <a:schemeClr val="tx1"/>
                </a:solidFill>
              </a:rPr>
              <a:t>.  Select </a:t>
            </a:r>
            <a:r>
              <a:rPr lang="en-US" altLang="en-US" sz="3200" b="1" dirty="0">
                <a:solidFill>
                  <a:schemeClr val="tx1"/>
                </a:solidFill>
              </a:rPr>
              <a:t>YES</a:t>
            </a:r>
            <a:r>
              <a:rPr lang="en-US" altLang="en-US" sz="3200" dirty="0">
                <a:solidFill>
                  <a:schemeClr val="tx1"/>
                </a:solidFill>
              </a:rPr>
              <a:t>, then click the </a:t>
            </a:r>
            <a:r>
              <a:rPr lang="en-US" altLang="en-US" sz="3200" b="1" dirty="0">
                <a:solidFill>
                  <a:schemeClr val="tx1"/>
                </a:solidFill>
              </a:rPr>
              <a:t>SEARCH</a:t>
            </a:r>
            <a:r>
              <a:rPr lang="en-US" altLang="en-US" sz="3200" dirty="0">
                <a:solidFill>
                  <a:schemeClr val="tx1"/>
                </a:solidFill>
              </a:rPr>
              <a:t> box.</a:t>
            </a:r>
          </a:p>
        </p:txBody>
      </p:sp>
      <p:pic>
        <p:nvPicPr>
          <p:cNvPr id="5" name="Content Placeholder 5"/>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457200" y="1676400"/>
            <a:ext cx="7791450" cy="4933950"/>
          </a:xfrm>
        </p:spPr>
      </p:pic>
      <p:sp>
        <p:nvSpPr>
          <p:cNvPr id="6" name="Rounded Rectangle 5"/>
          <p:cNvSpPr/>
          <p:nvPr/>
        </p:nvSpPr>
        <p:spPr>
          <a:xfrm>
            <a:off x="6200775" y="3343275"/>
            <a:ext cx="1905000" cy="381000"/>
          </a:xfrm>
          <a:prstGeom prst="roundRect">
            <a:avLst/>
          </a:prstGeom>
          <a:solidFill>
            <a:schemeClr val="accent6">
              <a:lumMod val="75000"/>
              <a:alpha val="0"/>
            </a:schemeClr>
          </a:solidFill>
          <a:ln w="41275" cap="sq">
            <a:solidFill>
              <a:schemeClr val="accent6">
                <a:lumMod val="75000"/>
              </a:schemeClr>
            </a:solidFill>
          </a:ln>
          <a:effectLst>
            <a:outerShdw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3106298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324850" cy="1252728"/>
          </a:xfrm>
        </p:spPr>
        <p:txBody>
          <a:bodyPr>
            <a:normAutofit fontScale="90000"/>
          </a:bodyPr>
          <a:lstStyle/>
          <a:p>
            <a:pPr algn="l"/>
            <a:r>
              <a:rPr lang="en-US" altLang="en-US" sz="2200" dirty="0" smtClean="0">
                <a:solidFill>
                  <a:schemeClr val="tx1"/>
                </a:solidFill>
              </a:rPr>
              <a:t/>
            </a:r>
            <a:br>
              <a:rPr lang="en-US" altLang="en-US" sz="2200" dirty="0" smtClean="0">
                <a:solidFill>
                  <a:schemeClr val="tx1"/>
                </a:solidFill>
              </a:rPr>
            </a:br>
            <a:r>
              <a:rPr lang="en-US" altLang="en-US" sz="2400" dirty="0" smtClean="0">
                <a:solidFill>
                  <a:schemeClr val="tx1"/>
                </a:solidFill>
              </a:rPr>
              <a:t>When </a:t>
            </a:r>
            <a:r>
              <a:rPr lang="en-US" altLang="en-US" sz="2400" dirty="0">
                <a:solidFill>
                  <a:schemeClr val="tx1"/>
                </a:solidFill>
              </a:rPr>
              <a:t>the new screen opens, click on the box below </a:t>
            </a:r>
            <a:r>
              <a:rPr lang="en-US" altLang="en-US" sz="2400" b="1" dirty="0">
                <a:solidFill>
                  <a:schemeClr val="tx1"/>
                </a:solidFill>
              </a:rPr>
              <a:t>Add</a:t>
            </a:r>
            <a:r>
              <a:rPr lang="en-US" altLang="en-US" sz="2400" dirty="0">
                <a:solidFill>
                  <a:schemeClr val="tx1"/>
                </a:solidFill>
              </a:rPr>
              <a:t>.  </a:t>
            </a: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This </a:t>
            </a:r>
            <a:r>
              <a:rPr lang="en-US" altLang="en-US" sz="2400" dirty="0">
                <a:solidFill>
                  <a:schemeClr val="tx1"/>
                </a:solidFill>
              </a:rPr>
              <a:t>will select all of the accounts found within the search.  </a:t>
            </a: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Otherwise</a:t>
            </a:r>
            <a:r>
              <a:rPr lang="en-US" altLang="en-US" sz="2400" dirty="0">
                <a:solidFill>
                  <a:schemeClr val="tx1"/>
                </a:solidFill>
              </a:rPr>
              <a:t>, individually select the accounts needed then click on </a:t>
            </a:r>
            <a:r>
              <a:rPr lang="en-US" altLang="en-US" sz="2400" b="1" dirty="0">
                <a:solidFill>
                  <a:schemeClr val="tx1"/>
                </a:solidFill>
              </a:rPr>
              <a:t>Add</a:t>
            </a:r>
            <a:r>
              <a:rPr lang="en-US" altLang="en-US" sz="2400" dirty="0">
                <a:solidFill>
                  <a:schemeClr val="tx1"/>
                </a:solidFill>
              </a:rPr>
              <a:t>.</a:t>
            </a:r>
            <a:r>
              <a:rPr lang="en-US" altLang="en-US" sz="2400" dirty="0"/>
              <a:t/>
            </a:r>
            <a:br>
              <a:rPr lang="en-US" altLang="en-US" sz="2400" dirty="0"/>
            </a:br>
            <a:endParaRPr lang="en-US" sz="2400" dirty="0"/>
          </a:p>
        </p:txBody>
      </p:sp>
      <p:pic>
        <p:nvPicPr>
          <p:cNvPr id="4" name="Content Placeholder 8"/>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457200" y="1591056"/>
            <a:ext cx="8162925" cy="5028820"/>
          </a:xfrm>
        </p:spPr>
      </p:pic>
    </p:spTree>
    <p:extLst>
      <p:ext uri="{BB962C8B-B14F-4D97-AF65-F5344CB8AC3E}">
        <p14:creationId xmlns:p14="http://schemas.microsoft.com/office/powerpoint/2010/main" val="24938594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725" y="382143"/>
            <a:ext cx="8229600" cy="1252728"/>
          </a:xfrm>
        </p:spPr>
        <p:txBody>
          <a:bodyPr>
            <a:noAutofit/>
          </a:bodyPr>
          <a:lstStyle/>
          <a:p>
            <a:pPr algn="l"/>
            <a:r>
              <a:rPr lang="en-US" altLang="en-US" sz="2400" dirty="0">
                <a:solidFill>
                  <a:schemeClr val="tx1"/>
                </a:solidFill>
              </a:rPr>
              <a:t>Next, click the ‘</a:t>
            </a:r>
            <a:r>
              <a:rPr lang="en-US" altLang="en-US" sz="2400" b="1" dirty="0">
                <a:solidFill>
                  <a:schemeClr val="tx1"/>
                </a:solidFill>
              </a:rPr>
              <a:t>Reports</a:t>
            </a:r>
            <a:r>
              <a:rPr lang="en-US" altLang="en-US" sz="2400" dirty="0">
                <a:solidFill>
                  <a:schemeClr val="tx1"/>
                </a:solidFill>
              </a:rPr>
              <a:t>’ tab.  </a:t>
            </a: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Click </a:t>
            </a:r>
            <a:r>
              <a:rPr lang="en-US" altLang="en-US" sz="2400" dirty="0">
                <a:solidFill>
                  <a:schemeClr val="tx1"/>
                </a:solidFill>
              </a:rPr>
              <a:t>on the box below </a:t>
            </a:r>
            <a:r>
              <a:rPr lang="en-US" altLang="en-US" sz="2400" b="1" dirty="0" smtClean="0">
                <a:solidFill>
                  <a:schemeClr val="tx1"/>
                </a:solidFill>
              </a:rPr>
              <a:t>All</a:t>
            </a:r>
            <a:r>
              <a:rPr lang="en-US" altLang="en-US" sz="2400" dirty="0">
                <a:solidFill>
                  <a:schemeClr val="tx1"/>
                </a:solidFill>
              </a:rPr>
              <a:t>.</a:t>
            </a:r>
            <a:r>
              <a:rPr lang="en-US" altLang="en-US" sz="2400" dirty="0" smtClean="0">
                <a:solidFill>
                  <a:schemeClr val="tx1"/>
                </a:solidFill>
              </a:rPr>
              <a:t/>
            </a:r>
            <a:br>
              <a:rPr lang="en-US" altLang="en-US" sz="2400" dirty="0" smtClean="0">
                <a:solidFill>
                  <a:schemeClr val="tx1"/>
                </a:solidFill>
              </a:rPr>
            </a:br>
            <a:r>
              <a:rPr lang="en-US" altLang="en-US" sz="2400" dirty="0" smtClean="0">
                <a:solidFill>
                  <a:schemeClr val="tx1"/>
                </a:solidFill>
              </a:rPr>
              <a:t> This </a:t>
            </a:r>
            <a:r>
              <a:rPr lang="en-US" altLang="en-US" sz="2400" dirty="0">
                <a:solidFill>
                  <a:schemeClr val="tx1"/>
                </a:solidFill>
              </a:rPr>
              <a:t>will select all the accounts you chose within the search.</a:t>
            </a:r>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466725" y="1724025"/>
            <a:ext cx="8096250" cy="4849814"/>
          </a:xfrm>
        </p:spPr>
      </p:pic>
      <p:sp>
        <p:nvSpPr>
          <p:cNvPr id="5" name="Down Arrow 4"/>
          <p:cNvSpPr/>
          <p:nvPr/>
        </p:nvSpPr>
        <p:spPr>
          <a:xfrm rot="17012572">
            <a:off x="7164388" y="3946525"/>
            <a:ext cx="533400" cy="990600"/>
          </a:xfrm>
          <a:prstGeom prst="downArrow">
            <a:avLst/>
          </a:prstGeom>
          <a:solidFill>
            <a:schemeClr val="accent2">
              <a:lumMod val="75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5367016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3200" dirty="0">
                <a:solidFill>
                  <a:schemeClr val="tx1"/>
                </a:solidFill>
                <a:latin typeface="Arial" charset="0"/>
                <a:cs typeface="Arial" charset="0"/>
              </a:rPr>
              <a:t>Or individually select the accounts you need and then click on </a:t>
            </a:r>
            <a:r>
              <a:rPr lang="en-US" altLang="en-US" sz="3200" b="1" dirty="0">
                <a:solidFill>
                  <a:schemeClr val="tx1"/>
                </a:solidFill>
                <a:latin typeface="Arial" charset="0"/>
                <a:cs typeface="Arial" charset="0"/>
              </a:rPr>
              <a:t>Add</a:t>
            </a:r>
            <a:endParaRPr lang="en-US" sz="3200" dirty="0">
              <a:solidFill>
                <a:schemeClr val="tx1"/>
              </a:solidFill>
            </a:endParaRPr>
          </a:p>
        </p:txBody>
      </p:sp>
      <p:pic>
        <p:nvPicPr>
          <p:cNvPr id="4" name="Content Placeholder 6"/>
          <p:cNvPicPr>
            <a:picLocks noGrp="1"/>
          </p:cNvPicPr>
          <p:nvPr>
            <p:ph idx="1"/>
          </p:nvPr>
        </p:nvPicPr>
        <p:blipFill>
          <a:blip r:embed="rId2" cstate="email">
            <a:extLst>
              <a:ext uri="{28A0092B-C50C-407E-A947-70E740481C1C}">
                <a14:useLocalDpi xmlns:a14="http://schemas.microsoft.com/office/drawing/2010/main" val="0"/>
              </a:ext>
            </a:extLst>
          </a:blip>
          <a:stretch>
            <a:fillRect/>
          </a:stretch>
        </p:blipFill>
        <p:spPr>
          <a:xfrm>
            <a:off x="457200" y="1714500"/>
            <a:ext cx="8134350" cy="4772405"/>
          </a:xfrm>
        </p:spPr>
      </p:pic>
    </p:spTree>
    <p:extLst>
      <p:ext uri="{BB962C8B-B14F-4D97-AF65-F5344CB8AC3E}">
        <p14:creationId xmlns:p14="http://schemas.microsoft.com/office/powerpoint/2010/main" val="7445840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altLang="en-US" sz="3100" dirty="0" smtClean="0">
                <a:solidFill>
                  <a:schemeClr val="tx1"/>
                </a:solidFill>
              </a:rPr>
              <a:t/>
            </a:r>
            <a:br>
              <a:rPr lang="en-US" altLang="en-US" sz="3100" dirty="0" smtClean="0">
                <a:solidFill>
                  <a:schemeClr val="tx1"/>
                </a:solidFill>
              </a:rPr>
            </a:br>
            <a:r>
              <a:rPr lang="en-US" altLang="en-US" sz="3100" dirty="0" smtClean="0">
                <a:solidFill>
                  <a:schemeClr val="tx1"/>
                </a:solidFill>
              </a:rPr>
              <a:t>There </a:t>
            </a:r>
            <a:r>
              <a:rPr lang="en-US" altLang="en-US" sz="3100" dirty="0">
                <a:solidFill>
                  <a:schemeClr val="tx1"/>
                </a:solidFill>
              </a:rPr>
              <a:t>are two icons above </a:t>
            </a:r>
            <a:r>
              <a:rPr lang="en-US" altLang="en-US" sz="3100" b="1" dirty="0">
                <a:solidFill>
                  <a:schemeClr val="tx1"/>
                </a:solidFill>
              </a:rPr>
              <a:t>All</a:t>
            </a:r>
            <a:r>
              <a:rPr lang="en-US" altLang="en-US" sz="3100" dirty="0">
                <a:solidFill>
                  <a:schemeClr val="tx1"/>
                </a:solidFill>
              </a:rPr>
              <a:t>. One representing Excel, the other PDF.  Click on the type of file preferred.</a:t>
            </a:r>
            <a:r>
              <a:rPr lang="en-US" altLang="en-US" dirty="0"/>
              <a:t/>
            </a:r>
            <a:br>
              <a:rPr lang="en-US" altLang="en-US" dirty="0"/>
            </a:br>
            <a:endParaRPr lang="en-US" dirty="0"/>
          </a:p>
        </p:txBody>
      </p:sp>
      <p:pic>
        <p:nvPicPr>
          <p:cNvPr id="4" name="Content Placeholder 3"/>
          <p:cNvPicPr>
            <a:picLocks noGrp="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438150" y="1591056"/>
            <a:ext cx="8181975" cy="4990719"/>
          </a:xfrm>
        </p:spPr>
      </p:pic>
      <p:sp>
        <p:nvSpPr>
          <p:cNvPr id="5" name="Right Arrow 4"/>
          <p:cNvSpPr/>
          <p:nvPr/>
        </p:nvSpPr>
        <p:spPr>
          <a:xfrm>
            <a:off x="6477000" y="3974307"/>
            <a:ext cx="1358900" cy="484188"/>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1013349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200" dirty="0" smtClean="0">
                <a:solidFill>
                  <a:schemeClr val="tx1"/>
                </a:solidFill>
                <a:latin typeface="Arial" charset="0"/>
                <a:cs typeface="Arial" charset="0"/>
              </a:rPr>
              <a:t>PDF version of a report </a:t>
            </a:r>
          </a:p>
        </p:txBody>
      </p:sp>
      <p:pic>
        <p:nvPicPr>
          <p:cNvPr id="1024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 y="1496580"/>
            <a:ext cx="8239125" cy="505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63276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600" b="1" u="sng" dirty="0">
                <a:solidFill>
                  <a:srgbClr val="111177"/>
                </a:solidFill>
                <a:ea typeface="+mn-ea"/>
                <a:cs typeface="+mn-cs"/>
              </a:rPr>
              <a:t>Budget</a:t>
            </a:r>
          </a:p>
        </p:txBody>
      </p:sp>
      <p:sp>
        <p:nvSpPr>
          <p:cNvPr id="5" name="Subtitle 4"/>
          <p:cNvSpPr>
            <a:spLocks noGrp="1"/>
          </p:cNvSpPr>
          <p:nvPr>
            <p:ph type="subTitle" idx="1"/>
          </p:nvPr>
        </p:nvSpPr>
        <p:spPr>
          <a:xfrm>
            <a:off x="1371600" y="2905367"/>
            <a:ext cx="6400800" cy="1473200"/>
          </a:xfrm>
        </p:spPr>
        <p:txBody>
          <a:bodyPr>
            <a:normAutofit fontScale="25000" lnSpcReduction="20000"/>
          </a:bodyPr>
          <a:lstStyle/>
          <a:p>
            <a:r>
              <a:rPr lang="en-US" sz="8800" b="1" i="1" dirty="0">
                <a:solidFill>
                  <a:srgbClr val="111177"/>
                </a:solidFill>
                <a:latin typeface="Arial"/>
              </a:rPr>
              <a:t>“We must consult our means rather than our wishes.”</a:t>
            </a:r>
            <a:r>
              <a:rPr lang="en-US" sz="8800" dirty="0"/>
              <a:t> </a:t>
            </a:r>
            <a:br>
              <a:rPr lang="en-US" sz="8800" dirty="0"/>
            </a:br>
            <a:r>
              <a:rPr lang="en-US" sz="8800" i="1" dirty="0">
                <a:solidFill>
                  <a:srgbClr val="000000"/>
                </a:solidFill>
                <a:latin typeface="Arial"/>
              </a:rPr>
              <a:t>― </a:t>
            </a:r>
            <a:r>
              <a:rPr lang="en-US" sz="8800" i="1" dirty="0" smtClean="0">
                <a:solidFill>
                  <a:srgbClr val="000000"/>
                </a:solidFill>
                <a:latin typeface="Arial"/>
              </a:rPr>
              <a:t>George Washington</a:t>
            </a:r>
          </a:p>
          <a:p>
            <a:pPr algn="l"/>
            <a:endParaRPr lang="en-US" sz="8800" i="1" dirty="0" smtClean="0">
              <a:solidFill>
                <a:srgbClr val="000000"/>
              </a:solidFill>
              <a:latin typeface="Arial"/>
            </a:endParaRPr>
          </a:p>
          <a:p>
            <a:r>
              <a:rPr lang="en-US" sz="8800" b="1" i="1" dirty="0">
                <a:solidFill>
                  <a:srgbClr val="111177"/>
                </a:solidFill>
                <a:latin typeface="Arial"/>
              </a:rPr>
              <a:t>"A billion here, a billion there—sooner or later it adds up to real money."</a:t>
            </a:r>
          </a:p>
          <a:p>
            <a:r>
              <a:rPr lang="en-US" sz="8800" i="1" dirty="0">
                <a:solidFill>
                  <a:srgbClr val="000000"/>
                </a:solidFill>
                <a:latin typeface="Arial"/>
              </a:rPr>
              <a:t>— Senator Everett Dirksen</a:t>
            </a:r>
          </a:p>
          <a:p>
            <a:pPr algn="l"/>
            <a:endParaRPr lang="en-US" sz="1800" i="1" dirty="0">
              <a:solidFill>
                <a:schemeClr val="tx1"/>
              </a:solidFill>
              <a:latin typeface="Arial"/>
            </a:endParaRPr>
          </a:p>
        </p:txBody>
      </p:sp>
    </p:spTree>
    <p:extLst>
      <p:ext uri="{BB962C8B-B14F-4D97-AF65-F5344CB8AC3E}">
        <p14:creationId xmlns:p14="http://schemas.microsoft.com/office/powerpoint/2010/main" val="34269257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dirty="0" smtClean="0">
                <a:solidFill>
                  <a:schemeClr val="tx1"/>
                </a:solidFill>
                <a:latin typeface="Arial" charset="0"/>
                <a:cs typeface="Arial" charset="0"/>
              </a:rPr>
              <a:t>An Excel version of a report</a:t>
            </a:r>
          </a:p>
        </p:txBody>
      </p:sp>
      <p:pic>
        <p:nvPicPr>
          <p:cNvPr id="1126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419225"/>
            <a:ext cx="8229600" cy="514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2974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639762"/>
          </a:xfrm>
        </p:spPr>
        <p:txBody>
          <a:bodyPr>
            <a:normAutofit fontScale="90000"/>
          </a:bodyPr>
          <a:lstStyle/>
          <a:p>
            <a:r>
              <a:rPr lang="en-US" altLang="en-US" dirty="0" smtClean="0">
                <a:solidFill>
                  <a:schemeClr val="tx1"/>
                </a:solidFill>
              </a:rPr>
              <a:t>Monthly Account Summary</a:t>
            </a:r>
          </a:p>
        </p:txBody>
      </p:sp>
      <p:pic>
        <p:nvPicPr>
          <p:cNvPr id="12291"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914400"/>
            <a:ext cx="8534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Up Arrow 6"/>
          <p:cNvSpPr/>
          <p:nvPr/>
        </p:nvSpPr>
        <p:spPr>
          <a:xfrm>
            <a:off x="5029200" y="5410200"/>
            <a:ext cx="381000" cy="6096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Up Arrow 7"/>
          <p:cNvSpPr/>
          <p:nvPr/>
        </p:nvSpPr>
        <p:spPr>
          <a:xfrm>
            <a:off x="5867400" y="5410200"/>
            <a:ext cx="381000" cy="609600"/>
          </a:xfrm>
          <a:prstGeom prst="up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a:off x="6553200" y="5410200"/>
            <a:ext cx="381000" cy="609600"/>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Up Arrow 10"/>
          <p:cNvSpPr/>
          <p:nvPr/>
        </p:nvSpPr>
        <p:spPr>
          <a:xfrm>
            <a:off x="7239000" y="5410200"/>
            <a:ext cx="381000" cy="609600"/>
          </a:xfrm>
          <a:prstGeom prs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Up Arrow 11"/>
          <p:cNvSpPr/>
          <p:nvPr/>
        </p:nvSpPr>
        <p:spPr>
          <a:xfrm>
            <a:off x="8001000" y="5410200"/>
            <a:ext cx="381000" cy="609600"/>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rot="2640000">
            <a:off x="3289300" y="2719388"/>
            <a:ext cx="304800" cy="381000"/>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chemeClr val="tx1"/>
                </a:solidFill>
              </a:ln>
            </a:endParaRPr>
          </a:p>
        </p:txBody>
      </p:sp>
      <p:sp>
        <p:nvSpPr>
          <p:cNvPr id="15" name="Snip Diagonal Corner Rectangle 14"/>
          <p:cNvSpPr/>
          <p:nvPr/>
        </p:nvSpPr>
        <p:spPr>
          <a:xfrm>
            <a:off x="3657600" y="2590800"/>
            <a:ext cx="609600" cy="381000"/>
          </a:xfrm>
          <a:prstGeom prst="snip2Diag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3657600" y="2590800"/>
            <a:ext cx="609600" cy="438150"/>
          </a:xfrm>
          <a:prstGeom prst="rect">
            <a:avLst/>
          </a:prstGeom>
          <a:noFill/>
        </p:spPr>
        <p:txBody>
          <a:bodyPr>
            <a:spAutoFit/>
          </a:bodyPr>
          <a:lstStyle/>
          <a:p>
            <a:pPr algn="ctr">
              <a:defRPr/>
            </a:pPr>
            <a:r>
              <a:rPr lang="en-US" sz="750" b="1" dirty="0"/>
              <a:t>Revenue or Expense</a:t>
            </a:r>
          </a:p>
        </p:txBody>
      </p:sp>
    </p:spTree>
    <p:extLst>
      <p:ext uri="{BB962C8B-B14F-4D97-AF65-F5344CB8AC3E}">
        <p14:creationId xmlns:p14="http://schemas.microsoft.com/office/powerpoint/2010/main" val="34553437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81000" y="2286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3200"/>
              <a:t>What do all of these number mean?</a:t>
            </a:r>
          </a:p>
        </p:txBody>
      </p:sp>
      <p:sp>
        <p:nvSpPr>
          <p:cNvPr id="3" name="Right Arrow 2"/>
          <p:cNvSpPr/>
          <p:nvPr/>
        </p:nvSpPr>
        <p:spPr>
          <a:xfrm>
            <a:off x="914400" y="1371600"/>
            <a:ext cx="977900" cy="484188"/>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ight Arrow 3"/>
          <p:cNvSpPr/>
          <p:nvPr/>
        </p:nvSpPr>
        <p:spPr>
          <a:xfrm>
            <a:off x="914400" y="2209800"/>
            <a:ext cx="977900" cy="484188"/>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Arrow 4"/>
          <p:cNvSpPr/>
          <p:nvPr/>
        </p:nvSpPr>
        <p:spPr>
          <a:xfrm>
            <a:off x="914400" y="3124200"/>
            <a:ext cx="977900" cy="48418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a:off x="914400" y="4038600"/>
            <a:ext cx="977900" cy="484188"/>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914400" y="5029200"/>
            <a:ext cx="977900" cy="4841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0" name="TextBox 7"/>
          <p:cNvSpPr txBox="1">
            <a:spLocks noChangeArrowheads="1"/>
          </p:cNvSpPr>
          <p:nvPr/>
        </p:nvSpPr>
        <p:spPr bwMode="auto">
          <a:xfrm>
            <a:off x="1981200" y="12954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Done Budget – The original amount of funding the account received for the current year.</a:t>
            </a:r>
          </a:p>
        </p:txBody>
      </p:sp>
      <p:sp>
        <p:nvSpPr>
          <p:cNvPr id="13321" name="TextBox 8"/>
          <p:cNvSpPr txBox="1">
            <a:spLocks noChangeArrowheads="1"/>
          </p:cNvSpPr>
          <p:nvPr/>
        </p:nvSpPr>
        <p:spPr bwMode="auto">
          <a:xfrm>
            <a:off x="1905000" y="2133600"/>
            <a:ext cx="701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Revised Budget – The current amount of funding the account received for the current year including any additions or reductions.</a:t>
            </a:r>
          </a:p>
          <a:p>
            <a:pPr eaLnBrk="1" hangingPunct="1"/>
            <a:endParaRPr lang="en-US" altLang="en-US"/>
          </a:p>
        </p:txBody>
      </p:sp>
      <p:sp>
        <p:nvSpPr>
          <p:cNvPr id="13322" name="TextBox 10"/>
          <p:cNvSpPr txBox="1">
            <a:spLocks noChangeArrowheads="1"/>
          </p:cNvSpPr>
          <p:nvPr/>
        </p:nvSpPr>
        <p:spPr bwMode="auto">
          <a:xfrm>
            <a:off x="1905000" y="30480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Actuals – The total of all expenditures charged to the account for the current year.</a:t>
            </a:r>
          </a:p>
        </p:txBody>
      </p:sp>
      <p:sp>
        <p:nvSpPr>
          <p:cNvPr id="13323" name="TextBox 12"/>
          <p:cNvSpPr txBox="1">
            <a:spLocks noChangeArrowheads="1"/>
          </p:cNvSpPr>
          <p:nvPr/>
        </p:nvSpPr>
        <p:spPr bwMode="auto">
          <a:xfrm>
            <a:off x="1905000" y="39624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Encumbrance – The total of all purchase documents created but not yet paid. </a:t>
            </a:r>
          </a:p>
        </p:txBody>
      </p:sp>
      <p:sp>
        <p:nvSpPr>
          <p:cNvPr id="13324" name="TextBox 13"/>
          <p:cNvSpPr txBox="1">
            <a:spLocks noChangeArrowheads="1"/>
          </p:cNvSpPr>
          <p:nvPr/>
        </p:nvSpPr>
        <p:spPr bwMode="auto">
          <a:xfrm>
            <a:off x="1981200" y="4876800"/>
            <a:ext cx="693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BBA – Budget Balance available. The amount of funding available for the remainder of the current year. FORMULA = Budget – Actuals – Encumbrance. </a:t>
            </a:r>
          </a:p>
        </p:txBody>
      </p:sp>
    </p:spTree>
    <p:extLst>
      <p:ext uri="{BB962C8B-B14F-4D97-AF65-F5344CB8AC3E}">
        <p14:creationId xmlns:p14="http://schemas.microsoft.com/office/powerpoint/2010/main" val="16217394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7680"/>
            <a:ext cx="7772400" cy="1780108"/>
          </a:xfrm>
        </p:spPr>
        <p:txBody>
          <a:bodyPr>
            <a:normAutofit/>
          </a:bodyPr>
          <a:lstStyle/>
          <a:p>
            <a:r>
              <a:rPr lang="en-US" sz="5400" dirty="0" smtClean="0">
                <a:solidFill>
                  <a:schemeClr val="tx2"/>
                </a:solidFill>
              </a:rPr>
              <a:t>University Service Fee</a:t>
            </a:r>
            <a:endParaRPr lang="en-US" sz="5400" dirty="0">
              <a:solidFill>
                <a:schemeClr val="tx2"/>
              </a:solidFill>
            </a:endParaRPr>
          </a:p>
        </p:txBody>
      </p:sp>
    </p:spTree>
    <p:extLst>
      <p:ext uri="{BB962C8B-B14F-4D97-AF65-F5344CB8AC3E}">
        <p14:creationId xmlns:p14="http://schemas.microsoft.com/office/powerpoint/2010/main" val="13383423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457200" indent="-457200">
              <a:buFont typeface="+mj-lt"/>
              <a:buAutoNum type="arabicPeriod"/>
            </a:pPr>
            <a:r>
              <a:rPr lang="en-US" sz="2200" dirty="0" smtClean="0"/>
              <a:t>Simplifies tuition and fee bills for students and parents.</a:t>
            </a:r>
          </a:p>
          <a:p>
            <a:pPr marL="457200" indent="-457200">
              <a:buFont typeface="+mj-lt"/>
              <a:buAutoNum type="arabicPeriod"/>
            </a:pPr>
            <a:endParaRPr lang="en-US" sz="2200" dirty="0" smtClean="0"/>
          </a:p>
          <a:p>
            <a:pPr marL="457200" indent="-457200">
              <a:buFont typeface="+mj-lt"/>
              <a:buAutoNum type="arabicPeriod"/>
            </a:pPr>
            <a:r>
              <a:rPr lang="en-US" sz="2200" dirty="0" smtClean="0"/>
              <a:t>Eliminates unexpected expenses related to the addition of the instructional enhancement fees to student bills.</a:t>
            </a:r>
          </a:p>
          <a:p>
            <a:pPr marL="457200" indent="-457200">
              <a:buFont typeface="+mj-lt"/>
              <a:buAutoNum type="arabicPeriod"/>
            </a:pPr>
            <a:endParaRPr lang="en-US" sz="2200" dirty="0" smtClean="0"/>
          </a:p>
          <a:p>
            <a:pPr marL="457200" indent="-457200">
              <a:buFont typeface="+mj-lt"/>
              <a:buAutoNum type="arabicPeriod"/>
            </a:pPr>
            <a:r>
              <a:rPr lang="en-US" sz="2200" dirty="0" smtClean="0"/>
              <a:t>Gives parents/students a set rate for planning  four years of attendance.</a:t>
            </a:r>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5" name="Title 4"/>
          <p:cNvSpPr>
            <a:spLocks noGrp="1"/>
          </p:cNvSpPr>
          <p:nvPr>
            <p:ph type="title"/>
          </p:nvPr>
        </p:nvSpPr>
        <p:spPr/>
        <p:txBody>
          <a:bodyPr/>
          <a:lstStyle/>
          <a:p>
            <a:r>
              <a:rPr lang="en-US" dirty="0" smtClean="0">
                <a:solidFill>
                  <a:schemeClr val="tx2"/>
                </a:solidFill>
              </a:rPr>
              <a:t>University Service Fee Values</a:t>
            </a:r>
            <a:endParaRPr lang="en-US" dirty="0">
              <a:solidFill>
                <a:schemeClr val="tx2"/>
              </a:solidFill>
            </a:endParaRPr>
          </a:p>
        </p:txBody>
      </p:sp>
    </p:spTree>
    <p:extLst>
      <p:ext uri="{BB962C8B-B14F-4D97-AF65-F5344CB8AC3E}">
        <p14:creationId xmlns:p14="http://schemas.microsoft.com/office/powerpoint/2010/main" val="27098286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solidFill>
              </a:rPr>
              <a:t>University Service Fee</a:t>
            </a:r>
            <a:endParaRPr lang="en-US" dirty="0">
              <a:solidFill>
                <a:schemeClr val="tx2"/>
              </a:solidFill>
            </a:endParaRPr>
          </a:p>
        </p:txBody>
      </p:sp>
      <p:sp>
        <p:nvSpPr>
          <p:cNvPr id="5" name="Content Placeholder 4"/>
          <p:cNvSpPr>
            <a:spLocks noGrp="1"/>
          </p:cNvSpPr>
          <p:nvPr>
            <p:ph sz="quarter" idx="13"/>
          </p:nvPr>
        </p:nvSpPr>
        <p:spPr>
          <a:xfrm>
            <a:off x="676655" y="2275332"/>
            <a:ext cx="3822192" cy="3447288"/>
          </a:xfrm>
        </p:spPr>
        <p:txBody>
          <a:bodyPr/>
          <a:lstStyle/>
          <a:p>
            <a:r>
              <a:rPr lang="en-US" b="1" u="sng" dirty="0" smtClean="0"/>
              <a:t>Eliminated Fees:</a:t>
            </a:r>
          </a:p>
          <a:p>
            <a:pPr lvl="1"/>
            <a:r>
              <a:rPr lang="en-US" dirty="0" smtClean="0"/>
              <a:t>Computer Use Fee</a:t>
            </a:r>
          </a:p>
          <a:p>
            <a:pPr lvl="1"/>
            <a:r>
              <a:rPr lang="en-US" dirty="0" smtClean="0"/>
              <a:t>Library Access Fee</a:t>
            </a:r>
          </a:p>
          <a:p>
            <a:pPr lvl="1"/>
            <a:r>
              <a:rPr lang="en-US" dirty="0" smtClean="0"/>
              <a:t>International Education Fee</a:t>
            </a:r>
          </a:p>
          <a:p>
            <a:pPr lvl="1"/>
            <a:r>
              <a:rPr lang="en-US" dirty="0" smtClean="0"/>
              <a:t>Transcript Fee</a:t>
            </a:r>
          </a:p>
          <a:p>
            <a:pPr lvl="1"/>
            <a:r>
              <a:rPr lang="en-US" dirty="0" smtClean="0"/>
              <a:t>ID Card Fee</a:t>
            </a:r>
            <a:endParaRPr lang="en-US" dirty="0"/>
          </a:p>
        </p:txBody>
      </p:sp>
      <p:sp>
        <p:nvSpPr>
          <p:cNvPr id="6" name="Content Placeholder 5"/>
          <p:cNvSpPr>
            <a:spLocks noGrp="1"/>
          </p:cNvSpPr>
          <p:nvPr>
            <p:ph sz="quarter" idx="14"/>
          </p:nvPr>
        </p:nvSpPr>
        <p:spPr/>
        <p:txBody>
          <a:bodyPr>
            <a:normAutofit/>
          </a:bodyPr>
          <a:lstStyle/>
          <a:p>
            <a:r>
              <a:rPr lang="en-US" sz="2200" dirty="0" smtClean="0"/>
              <a:t>Graduation Fee</a:t>
            </a:r>
          </a:p>
          <a:p>
            <a:r>
              <a:rPr lang="en-US" sz="2200" dirty="0" smtClean="0"/>
              <a:t>Environmental Service Fee</a:t>
            </a:r>
          </a:p>
          <a:p>
            <a:r>
              <a:rPr lang="en-US" sz="2200" dirty="0" smtClean="0"/>
              <a:t>Transportation &amp; Safety Fee</a:t>
            </a:r>
          </a:p>
          <a:p>
            <a:r>
              <a:rPr lang="en-US" sz="2200" dirty="0" smtClean="0"/>
              <a:t>Advising Fee</a:t>
            </a:r>
          </a:p>
          <a:p>
            <a:r>
              <a:rPr lang="en-US" sz="2200" dirty="0" smtClean="0"/>
              <a:t>Instructional Enhancement Fee</a:t>
            </a:r>
          </a:p>
        </p:txBody>
      </p:sp>
    </p:spTree>
    <p:extLst>
      <p:ext uri="{BB962C8B-B14F-4D97-AF65-F5344CB8AC3E}">
        <p14:creationId xmlns:p14="http://schemas.microsoft.com/office/powerpoint/2010/main" val="40291059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b="1" u="sng" dirty="0" smtClean="0"/>
              <a:t>Fees that will not be eliminated:</a:t>
            </a:r>
          </a:p>
          <a:p>
            <a:pPr lvl="1"/>
            <a:r>
              <a:rPr lang="en-US" dirty="0" smtClean="0"/>
              <a:t>Athletic Fee</a:t>
            </a:r>
          </a:p>
          <a:p>
            <a:pPr lvl="1"/>
            <a:r>
              <a:rPr lang="en-US" dirty="0" smtClean="0"/>
              <a:t>Recreational Sports Fee</a:t>
            </a:r>
          </a:p>
          <a:p>
            <a:pPr lvl="1"/>
            <a:r>
              <a:rPr lang="en-US" dirty="0" smtClean="0"/>
              <a:t>Group Hospital Fee</a:t>
            </a:r>
          </a:p>
          <a:p>
            <a:pPr lvl="1"/>
            <a:r>
              <a:rPr lang="en-US" dirty="0" smtClean="0"/>
              <a:t>Student Services Fee</a:t>
            </a:r>
          </a:p>
          <a:p>
            <a:pPr lvl="1"/>
            <a:r>
              <a:rPr lang="en-US" dirty="0" smtClean="0"/>
              <a:t>Student Center Complex Fee</a:t>
            </a:r>
          </a:p>
          <a:p>
            <a:pPr lvl="1"/>
            <a:endParaRPr lang="en-US" dirty="0" smtClean="0"/>
          </a:p>
          <a:p>
            <a:pPr lvl="1"/>
            <a:endParaRPr lang="en-US" dirty="0" smtClean="0"/>
          </a:p>
        </p:txBody>
      </p:sp>
      <p:sp>
        <p:nvSpPr>
          <p:cNvPr id="4" name="Title 3"/>
          <p:cNvSpPr>
            <a:spLocks noGrp="1"/>
          </p:cNvSpPr>
          <p:nvPr>
            <p:ph type="title"/>
          </p:nvPr>
        </p:nvSpPr>
        <p:spPr/>
        <p:txBody>
          <a:bodyPr>
            <a:normAutofit/>
          </a:bodyPr>
          <a:lstStyle/>
          <a:p>
            <a:r>
              <a:rPr lang="en-US" dirty="0" smtClean="0">
                <a:solidFill>
                  <a:schemeClr val="tx2"/>
                </a:solidFill>
              </a:rPr>
              <a:t>University Service Fee</a:t>
            </a:r>
            <a:endParaRPr lang="en-US" dirty="0">
              <a:solidFill>
                <a:schemeClr val="tx2"/>
              </a:solidFill>
            </a:endParaRPr>
          </a:p>
        </p:txBody>
      </p:sp>
    </p:spTree>
    <p:extLst>
      <p:ext uri="{BB962C8B-B14F-4D97-AF65-F5344CB8AC3E}">
        <p14:creationId xmlns:p14="http://schemas.microsoft.com/office/powerpoint/2010/main" val="118721667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923265419"/>
              </p:ext>
            </p:extLst>
          </p:nvPr>
        </p:nvGraphicFramePr>
        <p:xfrm>
          <a:off x="1097279" y="1354139"/>
          <a:ext cx="7160896" cy="4081925"/>
        </p:xfrm>
        <a:graphic>
          <a:graphicData uri="http://schemas.openxmlformats.org/drawingml/2006/table">
            <a:tbl>
              <a:tblPr firstRow="1" firstCol="1" bandRow="1">
                <a:tableStyleId>{5C22544A-7EE6-4342-B048-85BDC9FD1C3A}</a:tableStyleId>
              </a:tblPr>
              <a:tblGrid>
                <a:gridCol w="3303842"/>
                <a:gridCol w="1436045"/>
                <a:gridCol w="1039884"/>
                <a:gridCol w="1381125"/>
              </a:tblGrid>
              <a:tr h="293686">
                <a:tc>
                  <a:txBody>
                    <a:bodyPr/>
                    <a:lstStyle/>
                    <a:p>
                      <a:pPr marL="0" marR="0">
                        <a:lnSpc>
                          <a:spcPct val="115000"/>
                        </a:lnSpc>
                        <a:spcBef>
                          <a:spcPts val="0"/>
                        </a:spcBef>
                        <a:spcAft>
                          <a:spcPts val="0"/>
                        </a:spcAft>
                      </a:pPr>
                      <a:r>
                        <a:rPr lang="en-US" sz="1100" dirty="0">
                          <a:effectLst/>
                        </a:rPr>
                        <a:t> </a:t>
                      </a:r>
                      <a:r>
                        <a:rPr lang="en-US" sz="1100" dirty="0" smtClean="0">
                          <a:effectLst/>
                        </a:rPr>
                        <a:t>ACCOUNT NAME</a:t>
                      </a:r>
                      <a:endParaRPr lang="en-US" sz="1100"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100" dirty="0" smtClean="0">
                          <a:effectLst/>
                        </a:rPr>
                        <a:t>NEW ACCOUNT NUMBER</a:t>
                      </a:r>
                      <a:endParaRPr lang="en-US" sz="1100"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100" dirty="0" smtClean="0">
                          <a:effectLst/>
                        </a:rPr>
                        <a:t>DEPARTMENT</a:t>
                      </a:r>
                      <a:endParaRPr lang="en-US" sz="1100"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100" dirty="0" smtClean="0">
                          <a:effectLst/>
                          <a:latin typeface="Calibri"/>
                          <a:ea typeface="Calibri"/>
                          <a:cs typeface="Times New Roman"/>
                        </a:rPr>
                        <a:t>OLD ACCOUNT NUMBER</a:t>
                      </a:r>
                      <a:endParaRPr lang="en-US" sz="1100" dirty="0">
                        <a:effectLst/>
                        <a:latin typeface="Calibri"/>
                        <a:ea typeface="Calibri"/>
                        <a:cs typeface="Times New Roman"/>
                      </a:endParaRPr>
                    </a:p>
                  </a:txBody>
                  <a:tcPr marL="45999" marR="45999" marT="0" marB="0" anchor="b">
                    <a:solidFill>
                      <a:schemeClr val="tx2">
                        <a:lumMod val="60000"/>
                        <a:lumOff val="40000"/>
                      </a:schemeClr>
                    </a:solidFill>
                  </a:tcPr>
                </a:tc>
              </a:tr>
              <a:tr h="183577">
                <a:tc>
                  <a:txBody>
                    <a:bodyPr/>
                    <a:lstStyle/>
                    <a:p>
                      <a:pPr marL="0" marR="0">
                        <a:lnSpc>
                          <a:spcPct val="115000"/>
                        </a:lnSpc>
                        <a:spcBef>
                          <a:spcPts val="0"/>
                        </a:spcBef>
                        <a:spcAft>
                          <a:spcPts val="0"/>
                        </a:spcAft>
                      </a:pPr>
                      <a:r>
                        <a:rPr lang="en-US" sz="1050" b="1" dirty="0">
                          <a:effectLst/>
                        </a:rPr>
                        <a:t>USF ACADEMIC ADVISING OPERATING</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216200</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AVPS</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216525</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ID CARD OPERATING</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dirty="0">
                          <a:effectLst/>
                        </a:rPr>
                        <a:t>216205</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AVPS</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216545</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INTERNATIONAL ED OPERATING</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216210</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INTST</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216615</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REGISTRAR OPERATING</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216215</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RGAD</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216705</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ITECH OPERATING</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216220</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CISC</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217005</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ITECH MAINT. CONTRACT RENEWALS</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dirty="0">
                          <a:effectLst/>
                        </a:rPr>
                        <a:t>216221</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CISC</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217004</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DISTANCE LEARNING</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216222</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CISC</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217106</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LIBRARY OPERATIONS</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216230</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LIBR</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218505</a:t>
                      </a:r>
                      <a:endParaRPr lang="en-US" sz="1050" b="1" dirty="0">
                        <a:effectLst/>
                        <a:latin typeface="Calibri"/>
                        <a:ea typeface="Calibri"/>
                        <a:cs typeface="Times New Roman"/>
                      </a:endParaRPr>
                    </a:p>
                  </a:txBody>
                  <a:tcPr marL="45999" marR="45999" marT="0" marB="0" anchor="b"/>
                </a:tc>
              </a:tr>
              <a:tr h="199916">
                <a:tc>
                  <a:txBody>
                    <a:bodyPr/>
                    <a:lstStyle/>
                    <a:p>
                      <a:pPr marL="0" marR="0">
                        <a:lnSpc>
                          <a:spcPct val="115000"/>
                        </a:lnSpc>
                        <a:spcBef>
                          <a:spcPts val="0"/>
                        </a:spcBef>
                        <a:spcAft>
                          <a:spcPts val="0"/>
                        </a:spcAft>
                      </a:pPr>
                      <a:r>
                        <a:rPr lang="en-US" sz="1050" b="1" dirty="0">
                          <a:effectLst/>
                        </a:rPr>
                        <a:t>USF LIBRARY COLLECTIONS</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dirty="0">
                          <a:effectLst/>
                        </a:rPr>
                        <a:t>216231</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LIBR</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218510</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SUSTAINABILITY OPERATIONS</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dirty="0">
                          <a:effectLst/>
                        </a:rPr>
                        <a:t>216240</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VPFA</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313005</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TRANSPORTATION &amp; SAFETY OPER</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dirty="0">
                          <a:effectLst/>
                        </a:rPr>
                        <a:t>216245</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VPFA</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313505</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GRADUATION OPERATING</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216250</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a:effectLst/>
                        </a:rPr>
                        <a:t>ACAD</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316005</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CLAS ENHANCEMENT</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dirty="0">
                          <a:effectLst/>
                        </a:rPr>
                        <a:t>216255-00001</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a:effectLst/>
                        </a:rPr>
                        <a:t>CLAS</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216301-(00001-00020)</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CLAG ENHANCEMENT</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216256-00001</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a:effectLst/>
                        </a:rPr>
                        <a:t>CLAG</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216302- (00001-00004)</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CLBA ENHANCEMENT</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216257</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CLBA</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216303</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CLED ENHANCEMENT</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216258</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a:effectLst/>
                        </a:rPr>
                        <a:t>CLED</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216304</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CLEN ENHANCEMENT</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216259-00001</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CLEN</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216305</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AVPS ENHANCEMENT</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216260</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AVPS</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smtClean="0">
                          <a:effectLst/>
                          <a:latin typeface="Calibri"/>
                          <a:ea typeface="Calibri"/>
                          <a:cs typeface="Times New Roman"/>
                        </a:rPr>
                        <a:t>216306</a:t>
                      </a: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DEBT SERVICE</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a:effectLst/>
                        </a:rPr>
                        <a:t>216297</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a:effectLst/>
                        </a:rPr>
                        <a:t>FISC</a:t>
                      </a:r>
                      <a:endParaRPr lang="en-US" sz="1050" b="1">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endParaRPr lang="en-US" sz="1050" b="1" dirty="0">
                        <a:effectLst/>
                        <a:latin typeface="Calibri"/>
                        <a:ea typeface="Calibri"/>
                        <a:cs typeface="Times New Roman"/>
                      </a:endParaRPr>
                    </a:p>
                  </a:txBody>
                  <a:tcPr marL="45999" marR="45999" marT="0" marB="0" anchor="b"/>
                </a:tc>
              </a:tr>
              <a:tr h="169562">
                <a:tc>
                  <a:txBody>
                    <a:bodyPr/>
                    <a:lstStyle/>
                    <a:p>
                      <a:pPr marL="0" marR="0">
                        <a:lnSpc>
                          <a:spcPct val="115000"/>
                        </a:lnSpc>
                        <a:spcBef>
                          <a:spcPts val="0"/>
                        </a:spcBef>
                        <a:spcAft>
                          <a:spcPts val="0"/>
                        </a:spcAft>
                      </a:pPr>
                      <a:r>
                        <a:rPr lang="en-US" sz="1050" b="1" dirty="0">
                          <a:effectLst/>
                        </a:rPr>
                        <a:t>USF SALARY SAVINGS</a:t>
                      </a:r>
                      <a:endParaRPr lang="en-US" sz="1050" b="1" dirty="0">
                        <a:effectLst/>
                        <a:latin typeface="Calibri"/>
                        <a:ea typeface="Calibri"/>
                        <a:cs typeface="Times New Roman"/>
                      </a:endParaRPr>
                    </a:p>
                  </a:txBody>
                  <a:tcPr marL="45999" marR="45999" marT="0" marB="0" anchor="b">
                    <a:solidFill>
                      <a:schemeClr val="tx2">
                        <a:lumMod val="60000"/>
                        <a:lumOff val="40000"/>
                      </a:schemeClr>
                    </a:solidFill>
                  </a:tcPr>
                </a:tc>
                <a:tc>
                  <a:txBody>
                    <a:bodyPr/>
                    <a:lstStyle/>
                    <a:p>
                      <a:pPr marL="0" marR="0" algn="ctr">
                        <a:lnSpc>
                          <a:spcPct val="115000"/>
                        </a:lnSpc>
                        <a:spcBef>
                          <a:spcPts val="0"/>
                        </a:spcBef>
                        <a:spcAft>
                          <a:spcPts val="0"/>
                        </a:spcAft>
                      </a:pPr>
                      <a:r>
                        <a:rPr lang="en-US" sz="1050" b="1" dirty="0">
                          <a:effectLst/>
                        </a:rPr>
                        <a:t>216298</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r>
                        <a:rPr lang="en-US" sz="1050" b="1" dirty="0">
                          <a:effectLst/>
                        </a:rPr>
                        <a:t>SSAV</a:t>
                      </a:r>
                      <a:endParaRPr lang="en-US" sz="1050" b="1" dirty="0">
                        <a:effectLst/>
                        <a:latin typeface="Calibri"/>
                        <a:ea typeface="Calibri"/>
                        <a:cs typeface="Times New Roman"/>
                      </a:endParaRPr>
                    </a:p>
                  </a:txBody>
                  <a:tcPr marL="45999" marR="45999" marT="0" marB="0" anchor="b"/>
                </a:tc>
                <a:tc>
                  <a:txBody>
                    <a:bodyPr/>
                    <a:lstStyle/>
                    <a:p>
                      <a:pPr marL="0" marR="0" algn="ctr">
                        <a:lnSpc>
                          <a:spcPct val="115000"/>
                        </a:lnSpc>
                        <a:spcBef>
                          <a:spcPts val="0"/>
                        </a:spcBef>
                        <a:spcAft>
                          <a:spcPts val="0"/>
                        </a:spcAft>
                      </a:pPr>
                      <a:endParaRPr lang="en-US" sz="1050" b="1" dirty="0">
                        <a:effectLst/>
                        <a:latin typeface="Calibri"/>
                        <a:ea typeface="Calibri"/>
                        <a:cs typeface="Times New Roman"/>
                      </a:endParaRPr>
                    </a:p>
                  </a:txBody>
                  <a:tcPr marL="45999" marR="45999" marT="0" marB="0" anchor="b"/>
                </a:tc>
              </a:tr>
            </a:tbl>
          </a:graphicData>
        </a:graphic>
      </p:graphicFrame>
      <p:sp>
        <p:nvSpPr>
          <p:cNvPr id="2" name="Title 1"/>
          <p:cNvSpPr>
            <a:spLocks noGrp="1"/>
          </p:cNvSpPr>
          <p:nvPr>
            <p:ph type="title"/>
          </p:nvPr>
        </p:nvSpPr>
        <p:spPr/>
        <p:txBody>
          <a:bodyPr/>
          <a:lstStyle/>
          <a:p>
            <a:r>
              <a:rPr lang="en-US" dirty="0" smtClean="0">
                <a:solidFill>
                  <a:schemeClr val="tx2"/>
                </a:solidFill>
              </a:rPr>
              <a:t>New Expense Accounts</a:t>
            </a:r>
            <a:endParaRPr lang="en-US" dirty="0">
              <a:solidFill>
                <a:schemeClr val="tx2"/>
              </a:solidFill>
            </a:endParaRPr>
          </a:p>
        </p:txBody>
      </p:sp>
    </p:spTree>
    <p:extLst>
      <p:ext uri="{BB962C8B-B14F-4D97-AF65-F5344CB8AC3E}">
        <p14:creationId xmlns:p14="http://schemas.microsoft.com/office/powerpoint/2010/main" val="10495543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67626"/>
            <a:ext cx="7901940" cy="2349894"/>
          </a:xfrm>
        </p:spPr>
        <p:txBody>
          <a:bodyPr>
            <a:normAutofit/>
          </a:bodyPr>
          <a:lstStyle/>
          <a:p>
            <a:r>
              <a:rPr lang="en-US" sz="6000" dirty="0" smtClean="0">
                <a:solidFill>
                  <a:schemeClr val="tx2"/>
                </a:solidFill>
              </a:rPr>
              <a:t>New Payroll Forms</a:t>
            </a:r>
            <a:endParaRPr lang="en-US" sz="6000" dirty="0">
              <a:solidFill>
                <a:schemeClr val="tx2"/>
              </a:solidFill>
            </a:endParaRPr>
          </a:p>
        </p:txBody>
      </p:sp>
    </p:spTree>
    <p:extLst>
      <p:ext uri="{BB962C8B-B14F-4D97-AF65-F5344CB8AC3E}">
        <p14:creationId xmlns:p14="http://schemas.microsoft.com/office/powerpoint/2010/main" val="237961017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94517" y="5238196"/>
            <a:ext cx="1482644" cy="148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510540" y="338328"/>
            <a:ext cx="8176260" cy="682752"/>
          </a:xfrm>
        </p:spPr>
        <p:txBody>
          <a:bodyPr>
            <a:normAutofit fontScale="90000"/>
          </a:bodyPr>
          <a:lstStyle/>
          <a:p>
            <a:r>
              <a:rPr lang="en-US" sz="4000" dirty="0" smtClean="0">
                <a:solidFill>
                  <a:schemeClr val="tx2"/>
                </a:solidFill>
              </a:rPr>
              <a:t>Monthly Supplemental Form</a:t>
            </a:r>
            <a:endParaRPr lang="en-US" sz="4000" dirty="0">
              <a:solidFill>
                <a:schemeClr val="tx2"/>
              </a:solidFill>
            </a:endParaRPr>
          </a:p>
        </p:txBody>
      </p:sp>
      <p:sp>
        <p:nvSpPr>
          <p:cNvPr id="4" name="TextBox 3"/>
          <p:cNvSpPr txBox="1"/>
          <p:nvPr/>
        </p:nvSpPr>
        <p:spPr>
          <a:xfrm>
            <a:off x="381000" y="5053530"/>
            <a:ext cx="7924800" cy="369332"/>
          </a:xfrm>
          <a:prstGeom prst="rect">
            <a:avLst/>
          </a:prstGeom>
          <a:noFill/>
        </p:spPr>
        <p:txBody>
          <a:bodyPr wrap="square" rtlCol="0">
            <a:spAutoFit/>
          </a:bodyPr>
          <a:lstStyle/>
          <a:p>
            <a:r>
              <a:rPr lang="en-US" dirty="0" smtClean="0"/>
              <a:t>This form will </a:t>
            </a:r>
            <a:r>
              <a:rPr lang="en-US" b="1" u="sng" dirty="0" smtClean="0"/>
              <a:t>ONLY</a:t>
            </a:r>
            <a:r>
              <a:rPr lang="en-US" dirty="0" smtClean="0"/>
              <a:t> be used for extra pay, overloads, and supplemental pay.</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1540" y="1049182"/>
            <a:ext cx="7244299" cy="394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3388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
            <a:ext cx="8229600" cy="914400"/>
          </a:xfrm>
        </p:spPr>
        <p:txBody>
          <a:bodyPr/>
          <a:lstStyle/>
          <a:p>
            <a:r>
              <a:rPr lang="en-US" dirty="0" smtClean="0">
                <a:solidFill>
                  <a:schemeClr val="tx2"/>
                </a:solidFill>
              </a:rPr>
              <a:t>What is a Budget?</a:t>
            </a:r>
            <a:endParaRPr lang="en-US" dirty="0">
              <a:solidFill>
                <a:schemeClr val="tx2"/>
              </a:solidFill>
            </a:endParaRPr>
          </a:p>
        </p:txBody>
      </p:sp>
      <p:sp>
        <p:nvSpPr>
          <p:cNvPr id="3" name="Content Placeholder 2"/>
          <p:cNvSpPr>
            <a:spLocks noGrp="1"/>
          </p:cNvSpPr>
          <p:nvPr>
            <p:ph idx="1"/>
          </p:nvPr>
        </p:nvSpPr>
        <p:spPr>
          <a:xfrm>
            <a:off x="457200" y="1211580"/>
            <a:ext cx="8229600" cy="5029200"/>
          </a:xfrm>
        </p:spPr>
        <p:txBody>
          <a:bodyPr>
            <a:normAutofit/>
          </a:bodyPr>
          <a:lstStyle/>
          <a:p>
            <a:pPr>
              <a:defRPr/>
            </a:pPr>
            <a:r>
              <a:rPr lang="en-US" dirty="0" smtClean="0"/>
              <a:t>Financial Planning can be short or long-term</a:t>
            </a:r>
          </a:p>
          <a:p>
            <a:pPr>
              <a:defRPr/>
            </a:pPr>
            <a:r>
              <a:rPr lang="en-US" dirty="0" smtClean="0"/>
              <a:t>A budget is for one year and is the main building block of a long-term financial plan</a:t>
            </a:r>
          </a:p>
          <a:p>
            <a:pPr>
              <a:defRPr/>
            </a:pPr>
            <a:r>
              <a:rPr lang="en-US" dirty="0" smtClean="0"/>
              <a:t>Should answer four questions:</a:t>
            </a:r>
          </a:p>
          <a:p>
            <a:pPr lvl="1">
              <a:defRPr/>
            </a:pPr>
            <a:r>
              <a:rPr lang="en-US" sz="1800" dirty="0" smtClean="0"/>
              <a:t>How much money do we have to spend?</a:t>
            </a:r>
          </a:p>
          <a:p>
            <a:pPr lvl="1">
              <a:defRPr/>
            </a:pPr>
            <a:r>
              <a:rPr lang="en-US" sz="1800" dirty="0" smtClean="0"/>
              <a:t>Where did we get the money?</a:t>
            </a:r>
          </a:p>
          <a:p>
            <a:pPr lvl="1">
              <a:defRPr/>
            </a:pPr>
            <a:r>
              <a:rPr lang="en-US" sz="1800" dirty="0" smtClean="0"/>
              <a:t>What do we plan to do with it?</a:t>
            </a:r>
          </a:p>
          <a:p>
            <a:pPr lvl="1">
              <a:defRPr/>
            </a:pPr>
            <a:r>
              <a:rPr lang="en-US" sz="1800" dirty="0" smtClean="0"/>
              <a:t>Why do we plan to spend it in the way we are proposing?</a:t>
            </a:r>
          </a:p>
          <a:p>
            <a:pPr>
              <a:defRPr/>
            </a:pPr>
            <a:r>
              <a:rPr lang="en-US" dirty="0" smtClean="0"/>
              <a:t>A financial budget is a plan, not a reality.</a:t>
            </a:r>
          </a:p>
          <a:p>
            <a:pPr>
              <a:defRPr/>
            </a:pPr>
            <a:r>
              <a:rPr lang="en-US" dirty="0" smtClean="0"/>
              <a:t>A budget is dynamic and always changing.  Allow room for change.</a:t>
            </a:r>
          </a:p>
        </p:txBody>
      </p:sp>
    </p:spTree>
    <p:extLst>
      <p:ext uri="{BB962C8B-B14F-4D97-AF65-F5344CB8AC3E}">
        <p14:creationId xmlns:p14="http://schemas.microsoft.com/office/powerpoint/2010/main" val="11952255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705612"/>
          </a:xfrm>
        </p:spPr>
        <p:txBody>
          <a:bodyPr>
            <a:normAutofit/>
          </a:bodyPr>
          <a:lstStyle/>
          <a:p>
            <a:r>
              <a:rPr lang="en-US" sz="4000" dirty="0" smtClean="0">
                <a:solidFill>
                  <a:schemeClr val="tx2"/>
                </a:solidFill>
              </a:rPr>
              <a:t>Biweekly Supplemental Form</a:t>
            </a:r>
            <a:endParaRPr lang="en-US" sz="4000" dirty="0">
              <a:solidFill>
                <a:schemeClr val="tx2"/>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09060" y="1043940"/>
            <a:ext cx="4975859" cy="5653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1020" y="2286000"/>
            <a:ext cx="325374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This form will only be used for catching a student up with money that is owed to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Do </a:t>
            </a:r>
            <a:r>
              <a:rPr lang="en-US" b="1" u="sng" dirty="0" smtClean="0"/>
              <a:t>NOT</a:t>
            </a:r>
            <a:r>
              <a:rPr lang="en-US" dirty="0" smtClean="0"/>
              <a:t> use this form as a means of Extra Pay for the student.</a:t>
            </a:r>
            <a:endParaRPr lang="en-US" dirty="0"/>
          </a:p>
        </p:txBody>
      </p:sp>
    </p:spTree>
    <p:extLst>
      <p:ext uri="{BB962C8B-B14F-4D97-AF65-F5344CB8AC3E}">
        <p14:creationId xmlns:p14="http://schemas.microsoft.com/office/powerpoint/2010/main" val="39198020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2"/>
                </a:solidFill>
              </a:rPr>
              <a:t>Fund Switch Forms</a:t>
            </a:r>
            <a:endParaRPr lang="en-US" dirty="0">
              <a:solidFill>
                <a:schemeClr val="tx2"/>
              </a:solidFill>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79310" y="1309171"/>
            <a:ext cx="5167204" cy="348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1" y="1309171"/>
            <a:ext cx="3413758" cy="409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37672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316480"/>
            <a:ext cx="7509933" cy="3748723"/>
          </a:xfrm>
        </p:spPr>
        <p:txBody>
          <a:bodyPr>
            <a:normAutofit/>
          </a:bodyPr>
          <a:lstStyle/>
          <a:p>
            <a:pPr algn="ctr"/>
            <a:r>
              <a:rPr lang="en-US" b="1" u="sng" dirty="0" smtClean="0"/>
              <a:t>Jennifer Alexander</a:t>
            </a:r>
            <a:r>
              <a:rPr lang="en-US" b="1" dirty="0" smtClean="0"/>
              <a:t> </a:t>
            </a:r>
            <a:br>
              <a:rPr lang="en-US" b="1" dirty="0" smtClean="0"/>
            </a:br>
            <a:r>
              <a:rPr lang="en-US" dirty="0" smtClean="0"/>
              <a:t>Interim Director of Budget</a:t>
            </a:r>
            <a:br>
              <a:rPr lang="en-US" dirty="0" smtClean="0"/>
            </a:br>
            <a:r>
              <a:rPr lang="en-US" dirty="0" smtClean="0"/>
              <a:t>Ext. 2793</a:t>
            </a:r>
          </a:p>
          <a:p>
            <a:pPr algn="ctr"/>
            <a:r>
              <a:rPr lang="en-US" b="1" u="sng" dirty="0" smtClean="0"/>
              <a:t>Abel Morales Jr.</a:t>
            </a:r>
            <a:r>
              <a:rPr lang="en-US" b="1" dirty="0" smtClean="0"/>
              <a:t/>
            </a:r>
            <a:br>
              <a:rPr lang="en-US" b="1" dirty="0" smtClean="0"/>
            </a:br>
            <a:r>
              <a:rPr lang="en-US" dirty="0" smtClean="0"/>
              <a:t>Budget Analyst</a:t>
            </a:r>
            <a:br>
              <a:rPr lang="en-US" dirty="0" smtClean="0"/>
            </a:br>
            <a:r>
              <a:rPr lang="en-US" dirty="0" smtClean="0"/>
              <a:t>Ext. 3701</a:t>
            </a:r>
          </a:p>
          <a:p>
            <a:pPr algn="ctr"/>
            <a:r>
              <a:rPr lang="en-US" dirty="0" smtClean="0"/>
              <a:t>Please </a:t>
            </a:r>
            <a:r>
              <a:rPr lang="en-US" dirty="0"/>
              <a:t>contact the Budget Department at </a:t>
            </a:r>
            <a:r>
              <a:rPr lang="en-US" b="1" dirty="0">
                <a:hlinkClick r:id="rId2"/>
              </a:rPr>
              <a:t>budget@tamuk.edu</a:t>
            </a:r>
            <a:r>
              <a:rPr lang="en-US" b="1" dirty="0"/>
              <a:t> </a:t>
            </a:r>
            <a:r>
              <a:rPr lang="en-US" dirty="0"/>
              <a:t>for any questions or budget inquires.</a:t>
            </a:r>
          </a:p>
          <a:p>
            <a:pPr algn="ctr"/>
            <a:endParaRPr lang="en-US" dirty="0"/>
          </a:p>
        </p:txBody>
      </p:sp>
      <p:sp>
        <p:nvSpPr>
          <p:cNvPr id="2" name="Title 1"/>
          <p:cNvSpPr>
            <a:spLocks noGrp="1"/>
          </p:cNvSpPr>
          <p:nvPr>
            <p:ph type="title"/>
          </p:nvPr>
        </p:nvSpPr>
        <p:spPr/>
        <p:txBody>
          <a:bodyPr/>
          <a:lstStyle/>
          <a:p>
            <a:r>
              <a:rPr lang="en-US" dirty="0" smtClean="0">
                <a:solidFill>
                  <a:schemeClr val="tx2"/>
                </a:solidFill>
              </a:rPr>
              <a:t>HELP!!!</a:t>
            </a:r>
            <a:endParaRPr lang="en-US" dirty="0">
              <a:solidFill>
                <a:schemeClr val="tx2"/>
              </a:solidFill>
            </a:endParaRPr>
          </a:p>
        </p:txBody>
      </p:sp>
    </p:spTree>
    <p:extLst>
      <p:ext uri="{BB962C8B-B14F-4D97-AF65-F5344CB8AC3E}">
        <p14:creationId xmlns:p14="http://schemas.microsoft.com/office/powerpoint/2010/main" val="2079792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22966"/>
            <a:ext cx="7408333" cy="3984414"/>
          </a:xfrm>
        </p:spPr>
        <p:txBody>
          <a:bodyPr>
            <a:normAutofit fontScale="62500" lnSpcReduction="20000"/>
          </a:bodyPr>
          <a:lstStyle/>
          <a:p>
            <a:r>
              <a:rPr lang="en-US" dirty="0" smtClean="0"/>
              <a:t>Instruction</a:t>
            </a:r>
          </a:p>
          <a:p>
            <a:r>
              <a:rPr lang="en-US" dirty="0" smtClean="0"/>
              <a:t>Support Services</a:t>
            </a:r>
          </a:p>
          <a:p>
            <a:pPr lvl="1"/>
            <a:r>
              <a:rPr lang="en-US" dirty="0" smtClean="0"/>
              <a:t>Accounting</a:t>
            </a:r>
          </a:p>
          <a:p>
            <a:pPr lvl="1"/>
            <a:r>
              <a:rPr lang="en-US" dirty="0" smtClean="0"/>
              <a:t>Purchasing</a:t>
            </a:r>
          </a:p>
          <a:p>
            <a:pPr lvl="1"/>
            <a:r>
              <a:rPr lang="en-US" dirty="0" smtClean="0"/>
              <a:t>Campus Police &amp; Safety</a:t>
            </a:r>
          </a:p>
          <a:p>
            <a:pPr lvl="1"/>
            <a:r>
              <a:rPr lang="en-US" dirty="0" smtClean="0"/>
              <a:t>Physical Plant-Maintenance</a:t>
            </a:r>
          </a:p>
          <a:p>
            <a:r>
              <a:rPr lang="en-US" dirty="0" smtClean="0"/>
              <a:t>Student Service</a:t>
            </a:r>
          </a:p>
          <a:p>
            <a:pPr lvl="1"/>
            <a:r>
              <a:rPr lang="en-US" dirty="0" smtClean="0"/>
              <a:t>Student Affairs</a:t>
            </a:r>
          </a:p>
          <a:p>
            <a:pPr lvl="1"/>
            <a:r>
              <a:rPr lang="en-US" dirty="0" smtClean="0"/>
              <a:t>Admissions &amp; Records</a:t>
            </a:r>
          </a:p>
          <a:p>
            <a:pPr lvl="1"/>
            <a:r>
              <a:rPr lang="en-US" dirty="0" smtClean="0"/>
              <a:t>Financial Aid</a:t>
            </a:r>
          </a:p>
          <a:p>
            <a:pPr lvl="1"/>
            <a:r>
              <a:rPr lang="en-US" dirty="0" smtClean="0"/>
              <a:t>Academic Advising</a:t>
            </a:r>
          </a:p>
          <a:p>
            <a:pPr lvl="1"/>
            <a:r>
              <a:rPr lang="en-US" dirty="0" smtClean="0"/>
              <a:t>Life Services &amp; Wellness</a:t>
            </a:r>
          </a:p>
          <a:p>
            <a:r>
              <a:rPr lang="en-US" dirty="0" smtClean="0"/>
              <a:t>Athletics</a:t>
            </a:r>
          </a:p>
          <a:p>
            <a:r>
              <a:rPr lang="en-US" dirty="0" smtClean="0"/>
              <a:t>Auxiliary Services</a:t>
            </a:r>
          </a:p>
          <a:p>
            <a:pPr lvl="1"/>
            <a:r>
              <a:rPr lang="en-US" dirty="0" smtClean="0"/>
              <a:t>Food Services</a:t>
            </a:r>
          </a:p>
          <a:p>
            <a:pPr lvl="1"/>
            <a:r>
              <a:rPr lang="en-US" dirty="0" smtClean="0"/>
              <a:t>Bookstore</a:t>
            </a:r>
          </a:p>
          <a:p>
            <a:pPr lvl="1"/>
            <a:r>
              <a:rPr lang="en-US" dirty="0" smtClean="0"/>
              <a:t>Campus Housing</a:t>
            </a:r>
            <a:endParaRPr lang="en-US" dirty="0"/>
          </a:p>
        </p:txBody>
      </p:sp>
      <p:sp>
        <p:nvSpPr>
          <p:cNvPr id="3" name="Title 2"/>
          <p:cNvSpPr>
            <a:spLocks noGrp="1"/>
          </p:cNvSpPr>
          <p:nvPr>
            <p:ph type="title"/>
          </p:nvPr>
        </p:nvSpPr>
        <p:spPr/>
        <p:txBody>
          <a:bodyPr>
            <a:normAutofit/>
          </a:bodyPr>
          <a:lstStyle/>
          <a:p>
            <a:r>
              <a:rPr lang="en-US" sz="3600" dirty="0" smtClean="0">
                <a:solidFill>
                  <a:schemeClr val="tx2"/>
                </a:solidFill>
              </a:rPr>
              <a:t>Some of the bags that we need to fill…</a:t>
            </a:r>
            <a:endParaRPr lang="en-US" sz="3600" dirty="0">
              <a:solidFill>
                <a:schemeClr val="tx2"/>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635" y="2846070"/>
            <a:ext cx="42862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5481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Cj02503500000[1]"/>
          <p:cNvPicPr>
            <a:picLocks noGrp="1" noChangeAspect="1" noChangeArrowheads="1"/>
          </p:cNvPicPr>
          <p:nvPr>
            <p:ph type="ctrTitle"/>
          </p:nvPr>
        </p:nvPicPr>
        <p:blipFill>
          <a:blip r:embed="rId3" cstate="print"/>
          <a:srcRect/>
          <a:stretch>
            <a:fillRect/>
          </a:stretch>
        </p:blipFill>
        <p:spPr>
          <a:xfrm>
            <a:off x="266700" y="2301875"/>
            <a:ext cx="1825625" cy="1470025"/>
          </a:xfrm>
        </p:spPr>
      </p:pic>
      <p:sp>
        <p:nvSpPr>
          <p:cNvPr id="24579" name="Text Box 3"/>
          <p:cNvSpPr txBox="1">
            <a:spLocks noChangeArrowheads="1"/>
          </p:cNvSpPr>
          <p:nvPr/>
        </p:nvSpPr>
        <p:spPr bwMode="auto">
          <a:xfrm>
            <a:off x="2234044" y="428625"/>
            <a:ext cx="4547755" cy="646331"/>
          </a:xfrm>
          <a:prstGeom prst="rect">
            <a:avLst/>
          </a:prstGeom>
          <a:noFill/>
          <a:ln w="9525">
            <a:noFill/>
            <a:miter lim="800000"/>
            <a:headEnd/>
            <a:tailEnd/>
          </a:ln>
        </p:spPr>
        <p:txBody>
          <a:bodyPr wrap="square">
            <a:spAutoFit/>
          </a:bodyPr>
          <a:lstStyle/>
          <a:p>
            <a:pPr algn="ctr">
              <a:spcBef>
                <a:spcPct val="50000"/>
              </a:spcBef>
              <a:defRPr/>
            </a:pPr>
            <a:r>
              <a:rPr lang="en-US" sz="3600" b="1" dirty="0">
                <a:latin typeface="+mn-lt"/>
              </a:rPr>
              <a:t>Budgeted</a:t>
            </a:r>
            <a:r>
              <a:rPr lang="en-US" sz="2400" b="1" dirty="0">
                <a:latin typeface="+mn-lt"/>
              </a:rPr>
              <a:t> </a:t>
            </a:r>
            <a:r>
              <a:rPr lang="en-US" sz="3600" b="1" dirty="0">
                <a:latin typeface="+mn-lt"/>
              </a:rPr>
              <a:t>Account</a:t>
            </a:r>
            <a:endParaRPr lang="en-US" sz="2400" b="1" dirty="0">
              <a:latin typeface="+mn-lt"/>
            </a:endParaRPr>
          </a:p>
        </p:txBody>
      </p:sp>
      <p:pic>
        <p:nvPicPr>
          <p:cNvPr id="9220" name="Picture 4" descr="MCj02506560000[1]"/>
          <p:cNvPicPr>
            <a:picLocks noGrp="1" noChangeAspect="1" noChangeArrowheads="1"/>
          </p:cNvPicPr>
          <p:nvPr>
            <p:ph type="subTitle" idx="1"/>
          </p:nvPr>
        </p:nvPicPr>
        <p:blipFill>
          <a:blip r:embed="rId4" cstate="print"/>
          <a:srcRect/>
          <a:stretch>
            <a:fillRect/>
          </a:stretch>
        </p:blipFill>
        <p:spPr>
          <a:xfrm>
            <a:off x="6781799" y="2138362"/>
            <a:ext cx="2372157" cy="2281238"/>
          </a:xfrm>
        </p:spPr>
      </p:pic>
      <p:sp>
        <p:nvSpPr>
          <p:cNvPr id="24581" name="Text Box 5"/>
          <p:cNvSpPr txBox="1">
            <a:spLocks noChangeArrowheads="1"/>
          </p:cNvSpPr>
          <p:nvPr/>
        </p:nvSpPr>
        <p:spPr bwMode="auto">
          <a:xfrm>
            <a:off x="7314655" y="3975695"/>
            <a:ext cx="1064714" cy="369332"/>
          </a:xfrm>
          <a:prstGeom prst="rect">
            <a:avLst/>
          </a:prstGeom>
          <a:noFill/>
          <a:ln w="9525">
            <a:noFill/>
            <a:miter lim="800000"/>
            <a:headEnd/>
            <a:tailEnd/>
          </a:ln>
        </p:spPr>
        <p:txBody>
          <a:bodyPr wrap="none">
            <a:spAutoFit/>
          </a:bodyPr>
          <a:lstStyle/>
          <a:p>
            <a:pPr algn="ctr">
              <a:defRPr/>
            </a:pPr>
            <a:r>
              <a:rPr lang="en-US" dirty="0" smtClean="0">
                <a:latin typeface="+mn-lt"/>
              </a:rPr>
              <a:t>Reserves</a:t>
            </a:r>
            <a:endParaRPr lang="en-US" dirty="0">
              <a:latin typeface="+mn-lt"/>
            </a:endParaRPr>
          </a:p>
        </p:txBody>
      </p:sp>
      <p:sp>
        <p:nvSpPr>
          <p:cNvPr id="9222" name="Form"/>
          <p:cNvSpPr>
            <a:spLocks noEditPoints="1" noChangeArrowheads="1"/>
          </p:cNvSpPr>
          <p:nvPr/>
        </p:nvSpPr>
        <p:spPr bwMode="auto">
          <a:xfrm>
            <a:off x="4876800" y="2138362"/>
            <a:ext cx="1371600" cy="1838325"/>
          </a:xfrm>
          <a:custGeom>
            <a:avLst/>
            <a:gdLst>
              <a:gd name="T0" fmla="*/ 0 w 21600"/>
              <a:gd name="T1" fmla="*/ 0 h 21600"/>
              <a:gd name="T2" fmla="*/ 685800 w 21600"/>
              <a:gd name="T3" fmla="*/ 0 h 21600"/>
              <a:gd name="T4" fmla="*/ 1371600 w 21600"/>
              <a:gd name="T5" fmla="*/ 0 h 21600"/>
              <a:gd name="T6" fmla="*/ 1371600 w 21600"/>
              <a:gd name="T7" fmla="*/ 919163 h 21600"/>
              <a:gd name="T8" fmla="*/ 1371600 w 21600"/>
              <a:gd name="T9" fmla="*/ 1838325 h 21600"/>
              <a:gd name="T10" fmla="*/ 685800 w 21600"/>
              <a:gd name="T11" fmla="*/ 1838325 h 21600"/>
              <a:gd name="T12" fmla="*/ 0 w 21600"/>
              <a:gd name="T13" fmla="*/ 919163 h 21600"/>
              <a:gd name="T14" fmla="*/ 0 60000 65536"/>
              <a:gd name="T15" fmla="*/ 0 60000 65536"/>
              <a:gd name="T16" fmla="*/ 0 60000 65536"/>
              <a:gd name="T17" fmla="*/ 0 60000 65536"/>
              <a:gd name="T18" fmla="*/ 0 60000 65536"/>
              <a:gd name="T19" fmla="*/ 0 60000 65536"/>
              <a:gd name="T20" fmla="*/ 0 60000 65536"/>
              <a:gd name="T21" fmla="*/ 4740 w 21600"/>
              <a:gd name="T22" fmla="*/ 1309 h 21600"/>
              <a:gd name="T23" fmla="*/ 19410 w 21600"/>
              <a:gd name="T24" fmla="*/ 16331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12840" y="18507"/>
                </a:moveTo>
                <a:lnTo>
                  <a:pt x="16051" y="18507"/>
                </a:lnTo>
                <a:lnTo>
                  <a:pt x="16051" y="19260"/>
                </a:lnTo>
                <a:lnTo>
                  <a:pt x="12840" y="19260"/>
                </a:lnTo>
                <a:lnTo>
                  <a:pt x="12840" y="18507"/>
                </a:lnTo>
                <a:close/>
              </a:path>
              <a:path w="21600" h="21600" extrusionOk="0">
                <a:moveTo>
                  <a:pt x="16731" y="18507"/>
                </a:moveTo>
                <a:lnTo>
                  <a:pt x="19941" y="18507"/>
                </a:lnTo>
                <a:lnTo>
                  <a:pt x="19941" y="19260"/>
                </a:lnTo>
                <a:lnTo>
                  <a:pt x="16731" y="19260"/>
                </a:lnTo>
                <a:lnTo>
                  <a:pt x="16731" y="18507"/>
                </a:lnTo>
                <a:close/>
              </a:path>
              <a:path w="21600" h="21600" extrusionOk="0">
                <a:moveTo>
                  <a:pt x="1913" y="1194"/>
                </a:moveTo>
                <a:lnTo>
                  <a:pt x="3699" y="1194"/>
                </a:lnTo>
                <a:lnTo>
                  <a:pt x="2678" y="1832"/>
                </a:lnTo>
                <a:lnTo>
                  <a:pt x="2296" y="1538"/>
                </a:lnTo>
                <a:lnTo>
                  <a:pt x="2125" y="1636"/>
                </a:lnTo>
                <a:lnTo>
                  <a:pt x="2700" y="2078"/>
                </a:lnTo>
                <a:lnTo>
                  <a:pt x="3699" y="1440"/>
                </a:lnTo>
                <a:lnTo>
                  <a:pt x="3699" y="2176"/>
                </a:lnTo>
                <a:lnTo>
                  <a:pt x="1913" y="2176"/>
                </a:lnTo>
                <a:lnTo>
                  <a:pt x="1913" y="1194"/>
                </a:lnTo>
                <a:close/>
              </a:path>
              <a:path w="21600" h="21600" extrusionOk="0">
                <a:moveTo>
                  <a:pt x="1913" y="2765"/>
                </a:moveTo>
                <a:lnTo>
                  <a:pt x="3699" y="2765"/>
                </a:lnTo>
                <a:lnTo>
                  <a:pt x="2678" y="3403"/>
                </a:lnTo>
                <a:lnTo>
                  <a:pt x="2296" y="3109"/>
                </a:lnTo>
                <a:lnTo>
                  <a:pt x="2125" y="3207"/>
                </a:lnTo>
                <a:lnTo>
                  <a:pt x="2700" y="3649"/>
                </a:lnTo>
                <a:lnTo>
                  <a:pt x="3699" y="3010"/>
                </a:lnTo>
                <a:lnTo>
                  <a:pt x="3699" y="3747"/>
                </a:lnTo>
                <a:lnTo>
                  <a:pt x="1913" y="3747"/>
                </a:lnTo>
                <a:lnTo>
                  <a:pt x="1913" y="2765"/>
                </a:lnTo>
                <a:close/>
              </a:path>
              <a:path w="21600" h="21600" extrusionOk="0">
                <a:moveTo>
                  <a:pt x="1913" y="4336"/>
                </a:moveTo>
                <a:lnTo>
                  <a:pt x="3699" y="4336"/>
                </a:lnTo>
                <a:lnTo>
                  <a:pt x="2678" y="4974"/>
                </a:lnTo>
                <a:lnTo>
                  <a:pt x="2296" y="4680"/>
                </a:lnTo>
                <a:lnTo>
                  <a:pt x="2125" y="4778"/>
                </a:lnTo>
                <a:lnTo>
                  <a:pt x="2700" y="5220"/>
                </a:lnTo>
                <a:lnTo>
                  <a:pt x="3699" y="4581"/>
                </a:lnTo>
                <a:lnTo>
                  <a:pt x="3699" y="5318"/>
                </a:lnTo>
                <a:lnTo>
                  <a:pt x="1913" y="5318"/>
                </a:lnTo>
                <a:lnTo>
                  <a:pt x="1913" y="4336"/>
                </a:lnTo>
                <a:close/>
              </a:path>
              <a:path w="21600" h="21600" extrusionOk="0">
                <a:moveTo>
                  <a:pt x="1913" y="5907"/>
                </a:moveTo>
                <a:lnTo>
                  <a:pt x="3699" y="5907"/>
                </a:lnTo>
                <a:lnTo>
                  <a:pt x="2678" y="6545"/>
                </a:lnTo>
                <a:lnTo>
                  <a:pt x="2296" y="6250"/>
                </a:lnTo>
                <a:lnTo>
                  <a:pt x="2125" y="6349"/>
                </a:lnTo>
                <a:lnTo>
                  <a:pt x="2700" y="6790"/>
                </a:lnTo>
                <a:lnTo>
                  <a:pt x="3699" y="6152"/>
                </a:lnTo>
                <a:lnTo>
                  <a:pt x="3699" y="6889"/>
                </a:lnTo>
                <a:lnTo>
                  <a:pt x="1913" y="6889"/>
                </a:lnTo>
                <a:lnTo>
                  <a:pt x="1913" y="5907"/>
                </a:lnTo>
                <a:close/>
              </a:path>
              <a:path w="21600" h="21600" extrusionOk="0">
                <a:moveTo>
                  <a:pt x="1913" y="7478"/>
                </a:moveTo>
                <a:lnTo>
                  <a:pt x="3699" y="7478"/>
                </a:lnTo>
                <a:lnTo>
                  <a:pt x="2678" y="8116"/>
                </a:lnTo>
                <a:lnTo>
                  <a:pt x="2296" y="7821"/>
                </a:lnTo>
                <a:lnTo>
                  <a:pt x="2125" y="7919"/>
                </a:lnTo>
                <a:lnTo>
                  <a:pt x="2700" y="8361"/>
                </a:lnTo>
                <a:lnTo>
                  <a:pt x="3699" y="7723"/>
                </a:lnTo>
                <a:lnTo>
                  <a:pt x="3699" y="8460"/>
                </a:lnTo>
                <a:lnTo>
                  <a:pt x="1913" y="8460"/>
                </a:lnTo>
                <a:lnTo>
                  <a:pt x="1913" y="7478"/>
                </a:lnTo>
                <a:close/>
              </a:path>
              <a:path w="21600" h="21600" extrusionOk="0">
                <a:moveTo>
                  <a:pt x="1913" y="9049"/>
                </a:moveTo>
                <a:lnTo>
                  <a:pt x="3699" y="9049"/>
                </a:lnTo>
                <a:lnTo>
                  <a:pt x="2678" y="9687"/>
                </a:lnTo>
                <a:lnTo>
                  <a:pt x="2296" y="9392"/>
                </a:lnTo>
                <a:lnTo>
                  <a:pt x="2125" y="9490"/>
                </a:lnTo>
                <a:lnTo>
                  <a:pt x="2700" y="9932"/>
                </a:lnTo>
                <a:lnTo>
                  <a:pt x="3699" y="9294"/>
                </a:lnTo>
                <a:lnTo>
                  <a:pt x="3699" y="10030"/>
                </a:lnTo>
                <a:lnTo>
                  <a:pt x="1913" y="10030"/>
                </a:lnTo>
                <a:lnTo>
                  <a:pt x="1913" y="9049"/>
                </a:lnTo>
                <a:close/>
              </a:path>
              <a:path w="21600" h="21600" extrusionOk="0">
                <a:moveTo>
                  <a:pt x="1913" y="10620"/>
                </a:moveTo>
                <a:lnTo>
                  <a:pt x="3699" y="10620"/>
                </a:lnTo>
                <a:lnTo>
                  <a:pt x="2678" y="11258"/>
                </a:lnTo>
                <a:lnTo>
                  <a:pt x="2296" y="10963"/>
                </a:lnTo>
                <a:lnTo>
                  <a:pt x="2125" y="11061"/>
                </a:lnTo>
                <a:lnTo>
                  <a:pt x="2700" y="11503"/>
                </a:lnTo>
                <a:lnTo>
                  <a:pt x="3699" y="10865"/>
                </a:lnTo>
                <a:lnTo>
                  <a:pt x="3699" y="11601"/>
                </a:lnTo>
                <a:lnTo>
                  <a:pt x="1913" y="11601"/>
                </a:lnTo>
                <a:lnTo>
                  <a:pt x="1913" y="10620"/>
                </a:lnTo>
                <a:close/>
              </a:path>
              <a:path w="21600" h="21600" extrusionOk="0">
                <a:moveTo>
                  <a:pt x="1913" y="12190"/>
                </a:moveTo>
                <a:lnTo>
                  <a:pt x="3699" y="12190"/>
                </a:lnTo>
                <a:lnTo>
                  <a:pt x="2678" y="12829"/>
                </a:lnTo>
                <a:lnTo>
                  <a:pt x="2296" y="12534"/>
                </a:lnTo>
                <a:lnTo>
                  <a:pt x="2125" y="12632"/>
                </a:lnTo>
                <a:lnTo>
                  <a:pt x="2700" y="13074"/>
                </a:lnTo>
                <a:lnTo>
                  <a:pt x="3699" y="12436"/>
                </a:lnTo>
                <a:lnTo>
                  <a:pt x="3699" y="13172"/>
                </a:lnTo>
                <a:lnTo>
                  <a:pt x="1913" y="13172"/>
                </a:lnTo>
                <a:lnTo>
                  <a:pt x="1913" y="12190"/>
                </a:lnTo>
                <a:close/>
              </a:path>
              <a:path w="21600" h="21600" extrusionOk="0">
                <a:moveTo>
                  <a:pt x="1913" y="13761"/>
                </a:moveTo>
                <a:lnTo>
                  <a:pt x="3699" y="13761"/>
                </a:lnTo>
                <a:lnTo>
                  <a:pt x="2678" y="14400"/>
                </a:lnTo>
                <a:lnTo>
                  <a:pt x="2296" y="14105"/>
                </a:lnTo>
                <a:lnTo>
                  <a:pt x="2125" y="14203"/>
                </a:lnTo>
                <a:lnTo>
                  <a:pt x="2700" y="14645"/>
                </a:lnTo>
                <a:lnTo>
                  <a:pt x="3699" y="14007"/>
                </a:lnTo>
                <a:lnTo>
                  <a:pt x="3699" y="14743"/>
                </a:lnTo>
                <a:lnTo>
                  <a:pt x="1913" y="14743"/>
                </a:lnTo>
                <a:lnTo>
                  <a:pt x="1913" y="13761"/>
                </a:lnTo>
                <a:close/>
              </a:path>
              <a:path w="21600" h="21600" extrusionOk="0">
                <a:moveTo>
                  <a:pt x="1913" y="15332"/>
                </a:moveTo>
                <a:lnTo>
                  <a:pt x="3699" y="15332"/>
                </a:lnTo>
                <a:lnTo>
                  <a:pt x="2678" y="15970"/>
                </a:lnTo>
                <a:lnTo>
                  <a:pt x="2296" y="15676"/>
                </a:lnTo>
                <a:lnTo>
                  <a:pt x="2125" y="15774"/>
                </a:lnTo>
                <a:lnTo>
                  <a:pt x="2700" y="16216"/>
                </a:lnTo>
                <a:lnTo>
                  <a:pt x="3699" y="15578"/>
                </a:lnTo>
                <a:lnTo>
                  <a:pt x="3699" y="16314"/>
                </a:lnTo>
                <a:lnTo>
                  <a:pt x="1913" y="16314"/>
                </a:lnTo>
                <a:lnTo>
                  <a:pt x="1913" y="15332"/>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4583" name="Text Box 7"/>
          <p:cNvSpPr txBox="1">
            <a:spLocks noChangeArrowheads="1"/>
          </p:cNvSpPr>
          <p:nvPr/>
        </p:nvSpPr>
        <p:spPr bwMode="auto">
          <a:xfrm>
            <a:off x="4603172" y="4033697"/>
            <a:ext cx="2073275" cy="646331"/>
          </a:xfrm>
          <a:prstGeom prst="rect">
            <a:avLst/>
          </a:prstGeom>
          <a:noFill/>
          <a:ln w="9525">
            <a:noFill/>
            <a:miter lim="800000"/>
            <a:headEnd/>
            <a:tailEnd/>
          </a:ln>
        </p:spPr>
        <p:txBody>
          <a:bodyPr wrap="square">
            <a:spAutoFit/>
          </a:bodyPr>
          <a:lstStyle/>
          <a:p>
            <a:pPr algn="ctr">
              <a:defRPr/>
            </a:pPr>
            <a:r>
              <a:rPr lang="en-US" dirty="0">
                <a:latin typeface="+mn-lt"/>
              </a:rPr>
              <a:t>Encumbrances: </a:t>
            </a:r>
            <a:r>
              <a:rPr lang="en-US" dirty="0" smtClean="0">
                <a:latin typeface="+mn-lt"/>
              </a:rPr>
              <a:t> </a:t>
            </a:r>
            <a:r>
              <a:rPr lang="en-US" dirty="0">
                <a:latin typeface="+mn-lt"/>
              </a:rPr>
              <a:t>(Ls, Rs, Ps)</a:t>
            </a:r>
          </a:p>
        </p:txBody>
      </p:sp>
      <p:pic>
        <p:nvPicPr>
          <p:cNvPr id="9224" name="Picture 8" descr="MCj03118780000[1]"/>
          <p:cNvPicPr>
            <a:picLocks noChangeAspect="1" noChangeArrowheads="1"/>
          </p:cNvPicPr>
          <p:nvPr/>
        </p:nvPicPr>
        <p:blipFill>
          <a:blip r:embed="rId5" cstate="print"/>
          <a:srcRect/>
          <a:stretch>
            <a:fillRect/>
          </a:stretch>
        </p:blipFill>
        <p:spPr bwMode="auto">
          <a:xfrm>
            <a:off x="2624570" y="2255838"/>
            <a:ext cx="1686358" cy="1562100"/>
          </a:xfrm>
          <a:prstGeom prst="rect">
            <a:avLst/>
          </a:prstGeom>
          <a:noFill/>
          <a:ln w="9525">
            <a:noFill/>
            <a:miter lim="800000"/>
            <a:headEnd/>
            <a:tailEnd/>
          </a:ln>
        </p:spPr>
      </p:pic>
      <p:sp>
        <p:nvSpPr>
          <p:cNvPr id="24585" name="Text Box 9"/>
          <p:cNvSpPr txBox="1">
            <a:spLocks noChangeArrowheads="1"/>
          </p:cNvSpPr>
          <p:nvPr/>
        </p:nvSpPr>
        <p:spPr bwMode="auto">
          <a:xfrm>
            <a:off x="2686699" y="4021861"/>
            <a:ext cx="1562100" cy="646331"/>
          </a:xfrm>
          <a:prstGeom prst="rect">
            <a:avLst/>
          </a:prstGeom>
          <a:noFill/>
          <a:ln w="9525">
            <a:noFill/>
            <a:miter lim="800000"/>
            <a:headEnd/>
            <a:tailEnd/>
          </a:ln>
        </p:spPr>
        <p:txBody>
          <a:bodyPr wrap="square">
            <a:spAutoFit/>
          </a:bodyPr>
          <a:lstStyle/>
          <a:p>
            <a:pPr algn="ctr">
              <a:defRPr/>
            </a:pPr>
            <a:r>
              <a:rPr lang="en-US" dirty="0" smtClean="0">
                <a:latin typeface="+mn-lt"/>
              </a:rPr>
              <a:t>Actual Expenditures</a:t>
            </a:r>
            <a:endParaRPr lang="en-US" dirty="0">
              <a:latin typeface="+mn-lt"/>
            </a:endParaRPr>
          </a:p>
        </p:txBody>
      </p:sp>
      <p:sp>
        <p:nvSpPr>
          <p:cNvPr id="2" name="TextBox 1"/>
          <p:cNvSpPr txBox="1"/>
          <p:nvPr/>
        </p:nvSpPr>
        <p:spPr>
          <a:xfrm>
            <a:off x="561975" y="3969940"/>
            <a:ext cx="1343025" cy="646331"/>
          </a:xfrm>
          <a:prstGeom prst="rect">
            <a:avLst/>
          </a:prstGeom>
          <a:noFill/>
        </p:spPr>
        <p:txBody>
          <a:bodyPr wrap="square" rtlCol="0">
            <a:spAutoFit/>
          </a:bodyPr>
          <a:lstStyle/>
          <a:p>
            <a:pPr algn="ctr"/>
            <a:r>
              <a:rPr lang="en-US" dirty="0" smtClean="0"/>
              <a:t>Revenue Source</a:t>
            </a:r>
            <a:endParaRPr lang="en-US" dirty="0"/>
          </a:p>
        </p:txBody>
      </p:sp>
      <p:cxnSp>
        <p:nvCxnSpPr>
          <p:cNvPr id="4" name="Straight Connector 3"/>
          <p:cNvCxnSpPr/>
          <p:nvPr/>
        </p:nvCxnSpPr>
        <p:spPr>
          <a:xfrm flipH="1">
            <a:off x="2153513" y="3036888"/>
            <a:ext cx="3365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434897" y="3036888"/>
            <a:ext cx="3365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445249" y="2971799"/>
            <a:ext cx="3365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445249" y="3036888"/>
            <a:ext cx="3365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4040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solidFill>
              </a:rPr>
              <a:t>Revenue budget</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9A79BB65-324F-A04A-B208-A0821DF52A2F}" type="slidenum">
              <a:rPr lang="en-US" smtClean="0"/>
              <a:pPr/>
              <a:t>6</a:t>
            </a:fld>
            <a:endParaRPr lang="en-US" dirty="0"/>
          </a:p>
        </p:txBody>
      </p:sp>
      <p:sp>
        <p:nvSpPr>
          <p:cNvPr id="5" name="TextBox 4"/>
          <p:cNvSpPr txBox="1"/>
          <p:nvPr/>
        </p:nvSpPr>
        <p:spPr>
          <a:xfrm>
            <a:off x="5152914" y="5941497"/>
            <a:ext cx="3721100" cy="369332"/>
          </a:xfrm>
          <a:prstGeom prst="rect">
            <a:avLst/>
          </a:prstGeom>
          <a:noFill/>
        </p:spPr>
        <p:txBody>
          <a:bodyPr wrap="square" rtlCol="0">
            <a:spAutoFit/>
          </a:bodyPr>
          <a:lstStyle/>
          <a:p>
            <a:r>
              <a:rPr lang="en-US" b="1" dirty="0" smtClean="0"/>
              <a:t>Total Revenue $154,042 </a:t>
            </a:r>
            <a:r>
              <a:rPr lang="en-US" sz="1100" b="1" dirty="0" smtClean="0"/>
              <a:t>(in thousands)</a:t>
            </a:r>
            <a:endParaRPr lang="en-US" sz="11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7207848"/>
              </p:ext>
            </p:extLst>
          </p:nvPr>
        </p:nvGraphicFramePr>
        <p:xfrm>
          <a:off x="871538" y="1504950"/>
          <a:ext cx="7408862" cy="4621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72931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2"/>
                </a:solidFill>
              </a:rPr>
              <a:t>Expenditure budget</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9A79BB65-324F-A04A-B208-A0821DF52A2F}" type="slidenum">
              <a:rPr lang="en-US" smtClean="0"/>
              <a:pPr/>
              <a:t>7</a:t>
            </a:fld>
            <a:endParaRPr lang="en-US" dirty="0"/>
          </a:p>
        </p:txBody>
      </p:sp>
      <p:sp>
        <p:nvSpPr>
          <p:cNvPr id="5" name="TextBox 4"/>
          <p:cNvSpPr txBox="1"/>
          <p:nvPr/>
        </p:nvSpPr>
        <p:spPr>
          <a:xfrm>
            <a:off x="5152914" y="5941497"/>
            <a:ext cx="3721100" cy="369332"/>
          </a:xfrm>
          <a:prstGeom prst="rect">
            <a:avLst/>
          </a:prstGeom>
          <a:noFill/>
        </p:spPr>
        <p:txBody>
          <a:bodyPr wrap="square" rtlCol="0">
            <a:spAutoFit/>
          </a:bodyPr>
          <a:lstStyle/>
          <a:p>
            <a:r>
              <a:rPr lang="en-US" b="1" dirty="0" smtClean="0"/>
              <a:t>Total Expenses $129,372 </a:t>
            </a:r>
            <a:r>
              <a:rPr lang="en-US" sz="1100" b="1" dirty="0" smtClean="0"/>
              <a:t>(in thousands)</a:t>
            </a:r>
            <a:endParaRPr lang="en-US" sz="11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2736763"/>
              </p:ext>
            </p:extLst>
          </p:nvPr>
        </p:nvGraphicFramePr>
        <p:xfrm>
          <a:off x="871538" y="1504950"/>
          <a:ext cx="7408862" cy="4621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9833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What happens to my account balance at year end?</a:t>
            </a:r>
            <a:endParaRPr lang="en-US" sz="3600" dirty="0"/>
          </a:p>
        </p:txBody>
      </p:sp>
      <p:sp>
        <p:nvSpPr>
          <p:cNvPr id="3" name="Content Placeholder 2"/>
          <p:cNvSpPr>
            <a:spLocks noGrp="1"/>
          </p:cNvSpPr>
          <p:nvPr>
            <p:ph idx="1"/>
          </p:nvPr>
        </p:nvSpPr>
        <p:spPr>
          <a:xfrm>
            <a:off x="925407" y="2134447"/>
            <a:ext cx="7408333" cy="3450696"/>
          </a:xfrm>
        </p:spPr>
        <p:txBody>
          <a:bodyPr>
            <a:normAutofit fontScale="92500"/>
          </a:bodyPr>
          <a:lstStyle/>
          <a:p>
            <a:r>
              <a:rPr lang="en-US" sz="1800" dirty="0" smtClean="0"/>
              <a:t>Account Range:</a:t>
            </a:r>
          </a:p>
          <a:p>
            <a:pPr>
              <a:buNone/>
            </a:pPr>
            <a:endParaRPr lang="en-US" sz="1800" dirty="0" smtClean="0"/>
          </a:p>
          <a:p>
            <a:pPr lvl="1"/>
            <a:r>
              <a:rPr lang="en-US" sz="1400" dirty="0" smtClean="0"/>
              <a:t>(100000 -  160299) Budget closes to University E&amp;G Reserve account</a:t>
            </a:r>
          </a:p>
          <a:p>
            <a:pPr lvl="1"/>
            <a:r>
              <a:rPr lang="en-US" sz="1400" dirty="0" smtClean="0"/>
              <a:t>(160300 – 160349) RDF funded every two years, must be used up by end of second year</a:t>
            </a:r>
          </a:p>
          <a:p>
            <a:pPr lvl="1"/>
            <a:r>
              <a:rPr lang="en-US" sz="1400" dirty="0" smtClean="0"/>
              <a:t>(160900 – 160999) HEF funding, balance rolls to new year for the life of the project</a:t>
            </a:r>
          </a:p>
          <a:p>
            <a:pPr lvl="1"/>
            <a:r>
              <a:rPr lang="en-US" sz="1400" dirty="0" smtClean="0"/>
              <a:t>(170000 – 199999) Budget closes to University E&amp;G Reserve account</a:t>
            </a:r>
          </a:p>
          <a:p>
            <a:pPr lvl="1"/>
            <a:r>
              <a:rPr lang="en-US" sz="1400" dirty="0" smtClean="0"/>
              <a:t>(200001 – 216000) Self Supporting Accounts, available balance will roll forward at year end</a:t>
            </a:r>
          </a:p>
          <a:p>
            <a:pPr lvl="1"/>
            <a:r>
              <a:rPr lang="en-US" sz="1400" dirty="0" smtClean="0"/>
              <a:t>(216100 – 216299)  University Service Fee, available balance will close to USF reserve</a:t>
            </a:r>
          </a:p>
          <a:p>
            <a:pPr lvl="1"/>
            <a:r>
              <a:rPr lang="en-US" sz="1400" dirty="0" smtClean="0"/>
              <a:t>(216550 – 216559) Group Hospital Fee, available balance will close to hospital fee reserve</a:t>
            </a:r>
          </a:p>
          <a:p>
            <a:pPr lvl="1"/>
            <a:r>
              <a:rPr lang="en-US" sz="1400" dirty="0" smtClean="0"/>
              <a:t>(216600 – 216609) Applied Music Fee, available balance will close to Music fee reserve</a:t>
            </a:r>
          </a:p>
          <a:p>
            <a:pPr lvl="1"/>
            <a:r>
              <a:rPr lang="en-US" sz="1400" dirty="0" smtClean="0"/>
              <a:t>(216000 – 216809)  Application Fee, available balance will close to Application fee reserve</a:t>
            </a:r>
          </a:p>
          <a:p>
            <a:pPr lvl="1"/>
            <a:r>
              <a:rPr lang="en-US" sz="1400" b="1" dirty="0" smtClean="0"/>
              <a:t>(</a:t>
            </a:r>
            <a:r>
              <a:rPr lang="en-US" sz="1400" dirty="0" smtClean="0"/>
              <a:t>218000 – 218499) Designated Tuition, available balance will close to University’s DT        		         Reserve Account</a:t>
            </a:r>
          </a:p>
          <a:p>
            <a:pPr lvl="1">
              <a:buNone/>
            </a:pPr>
            <a:endParaRPr lang="en-US" sz="1400" dirty="0" smtClean="0"/>
          </a:p>
          <a:p>
            <a:pPr lvl="1"/>
            <a:endParaRPr lang="en-US" sz="1400" dirty="0" smtClean="0"/>
          </a:p>
          <a:p>
            <a:pPr lvl="1"/>
            <a:endParaRPr lang="en-US" sz="1400" dirty="0" smtClean="0"/>
          </a:p>
          <a:p>
            <a:pPr lvl="1"/>
            <a:endParaRPr lang="en-US" sz="1400" dirty="0"/>
          </a:p>
        </p:txBody>
      </p:sp>
    </p:spTree>
    <p:extLst>
      <p:ext uri="{BB962C8B-B14F-4D97-AF65-F5344CB8AC3E}">
        <p14:creationId xmlns:p14="http://schemas.microsoft.com/office/powerpoint/2010/main" val="2401756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smtClean="0"/>
              <a:t>What happens to my account balance at year end? - Continued</a:t>
            </a:r>
            <a:endParaRPr lang="en-US" sz="3600" dirty="0"/>
          </a:p>
        </p:txBody>
      </p:sp>
      <p:sp>
        <p:nvSpPr>
          <p:cNvPr id="3" name="Content Placeholder 2"/>
          <p:cNvSpPr>
            <a:spLocks noGrp="1"/>
          </p:cNvSpPr>
          <p:nvPr>
            <p:ph idx="1"/>
          </p:nvPr>
        </p:nvSpPr>
        <p:spPr>
          <a:xfrm>
            <a:off x="304800" y="1828800"/>
            <a:ext cx="8724900" cy="4571999"/>
          </a:xfrm>
        </p:spPr>
        <p:txBody>
          <a:bodyPr>
            <a:normAutofit/>
          </a:bodyPr>
          <a:lstStyle/>
          <a:p>
            <a:r>
              <a:rPr lang="en-US" sz="1800" dirty="0" smtClean="0"/>
              <a:t>Account Range:</a:t>
            </a:r>
          </a:p>
          <a:p>
            <a:pPr lvl="1"/>
            <a:endParaRPr lang="en-US" sz="1400" dirty="0" smtClean="0"/>
          </a:p>
          <a:p>
            <a:pPr lvl="1"/>
            <a:r>
              <a:rPr lang="en-US" sz="1400" dirty="0" smtClean="0"/>
              <a:t>(310000 – 319999) Student Service  Fee, available balance will close to SSF Reserve</a:t>
            </a:r>
          </a:p>
          <a:p>
            <a:pPr lvl="1"/>
            <a:r>
              <a:rPr lang="en-US" sz="1400" dirty="0" smtClean="0"/>
              <a:t>(314000 – 314999) Rec Sports Fee, available balance will close to Rec Sports fee Reserve</a:t>
            </a:r>
          </a:p>
          <a:p>
            <a:pPr lvl="1"/>
            <a:r>
              <a:rPr lang="en-US" sz="1400" dirty="0" smtClean="0"/>
              <a:t>(315000 – 315999) Athletic Fee, available balance will close to Athletic fee reserve</a:t>
            </a:r>
          </a:p>
          <a:p>
            <a:pPr lvl="1"/>
            <a:r>
              <a:rPr lang="en-US" sz="1400" dirty="0" smtClean="0"/>
              <a:t>(317000 – 317009) Parking Fee, available balance will close to UPD reserves</a:t>
            </a:r>
          </a:p>
          <a:p>
            <a:pPr lvl="1"/>
            <a:r>
              <a:rPr lang="en-US" sz="1400" dirty="0" smtClean="0"/>
              <a:t>(320000 – 329990) Self Supporting Accounts, available balance will roll forward at year end</a:t>
            </a:r>
          </a:p>
          <a:p>
            <a:pPr lvl="1"/>
            <a:r>
              <a:rPr lang="en-US" sz="1400" dirty="0" smtClean="0"/>
              <a:t>(332000 – 349999) Dorms &amp; SUB, available balance will close to the appropriate Dorm or 		         SUB reserve account</a:t>
            </a:r>
          </a:p>
          <a:p>
            <a:pPr lvl="1"/>
            <a:r>
              <a:rPr lang="en-US" sz="1400" dirty="0" smtClean="0"/>
              <a:t>(870000 – 879999) HEF funded construction projects, balance available for the life of the 		         project, then closed to a University HEF reserve</a:t>
            </a:r>
          </a:p>
          <a:p>
            <a:pPr lvl="1"/>
            <a:r>
              <a:rPr lang="en-US" sz="1400" dirty="0" smtClean="0"/>
              <a:t>(880000 – 889999) Non-HEF funded construction projects, balance available for the life of 		         the project, then reverts to source</a:t>
            </a:r>
          </a:p>
          <a:p>
            <a:pPr lvl="1">
              <a:buNone/>
            </a:pPr>
            <a:endParaRPr lang="en-US" sz="1400" dirty="0" smtClean="0"/>
          </a:p>
          <a:p>
            <a:pPr lvl="1" algn="r">
              <a:buNone/>
            </a:pPr>
            <a:endParaRPr lang="en-US" sz="1800" b="1" dirty="0" smtClean="0"/>
          </a:p>
          <a:p>
            <a:pPr lvl="1" algn="r">
              <a:buNone/>
            </a:pPr>
            <a:r>
              <a:rPr lang="en-US" sz="1800" b="1" u="sng" dirty="0" smtClean="0"/>
              <a:t>This info can be found on the Attributes screen in Canopy</a:t>
            </a:r>
          </a:p>
          <a:p>
            <a:pPr lvl="1" algn="r">
              <a:buNone/>
            </a:pPr>
            <a:endParaRPr lang="en-US" sz="1400" dirty="0" smtClean="0"/>
          </a:p>
          <a:p>
            <a:pPr lvl="1"/>
            <a:endParaRPr lang="en-US" sz="1400" dirty="0" smtClean="0"/>
          </a:p>
          <a:p>
            <a:pPr lvl="1"/>
            <a:endParaRPr lang="en-US" sz="1400" dirty="0"/>
          </a:p>
        </p:txBody>
      </p:sp>
    </p:spTree>
    <p:extLst>
      <p:ext uri="{BB962C8B-B14F-4D97-AF65-F5344CB8AC3E}">
        <p14:creationId xmlns:p14="http://schemas.microsoft.com/office/powerpoint/2010/main" val="240215799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760</TotalTime>
  <Words>1059</Words>
  <Application>Microsoft Office PowerPoint</Application>
  <PresentationFormat>On-screen Show (4:3)</PresentationFormat>
  <Paragraphs>237</Paragraphs>
  <Slides>32</Slides>
  <Notes>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Waveform</vt:lpstr>
      <vt:lpstr>2014 Summer Training Budget &amp; Canopy Reports</vt:lpstr>
      <vt:lpstr>Budget</vt:lpstr>
      <vt:lpstr>What is a Budget?</vt:lpstr>
      <vt:lpstr>Some of the bags that we need to fill…</vt:lpstr>
      <vt:lpstr>PowerPoint Presentation</vt:lpstr>
      <vt:lpstr>Revenue budget</vt:lpstr>
      <vt:lpstr>Expenditure budget</vt:lpstr>
      <vt:lpstr>What happens to my account balance at year end?</vt:lpstr>
      <vt:lpstr>What happens to my account balance at year end? - Continued</vt:lpstr>
      <vt:lpstr>Downloading Monthly Statements is Excel or Adobe https://apps2.system.tamus.edu/canopytwo/login.aspx</vt:lpstr>
      <vt:lpstr>Canopy Reports and Tips</vt:lpstr>
      <vt:lpstr>Without clicking, hold the cursor over the FRS tab.   A drop down box will appear.   Move the cursor over Account to Account Search, then click.</vt:lpstr>
      <vt:lpstr>A new screen will open up.   There will be an option to select an account from the drop down menu or manually type in the account number.</vt:lpstr>
      <vt:lpstr>Another feature is Show Support Accounts.  Select YES, then click the SEARCH box.</vt:lpstr>
      <vt:lpstr> When the new screen opens, click on the box below Add.   This will select all of the accounts found within the search.   Otherwise, individually select the accounts needed then click on Add. </vt:lpstr>
      <vt:lpstr>Next, click the ‘Reports’ tab.   Click on the box below All.  This will select all the accounts you chose within the search.</vt:lpstr>
      <vt:lpstr>Or individually select the accounts you need and then click on Add</vt:lpstr>
      <vt:lpstr> There are two icons above All. One representing Excel, the other PDF.  Click on the type of file preferred. </vt:lpstr>
      <vt:lpstr>PDF version of a report </vt:lpstr>
      <vt:lpstr>An Excel version of a report</vt:lpstr>
      <vt:lpstr>Monthly Account Summary</vt:lpstr>
      <vt:lpstr>PowerPoint Presentation</vt:lpstr>
      <vt:lpstr>University Service Fee</vt:lpstr>
      <vt:lpstr>University Service Fee Values</vt:lpstr>
      <vt:lpstr>University Service Fee</vt:lpstr>
      <vt:lpstr>University Service Fee</vt:lpstr>
      <vt:lpstr>New Expense Accounts</vt:lpstr>
      <vt:lpstr>New Payroll Forms</vt:lpstr>
      <vt:lpstr>Monthly Supplemental Form</vt:lpstr>
      <vt:lpstr>Biweekly Supplemental Form</vt:lpstr>
      <vt:lpstr>Fund Switch Forms</vt:lpstr>
      <vt:lpstr>HELP!!!</vt:lpstr>
    </vt:vector>
  </TitlesOfParts>
  <Company>TAMUK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Brott</dc:creator>
  <cp:lastModifiedBy>Abel L Morales</cp:lastModifiedBy>
  <cp:revision>42</cp:revision>
  <dcterms:created xsi:type="dcterms:W3CDTF">2011-12-01T20:25:38Z</dcterms:created>
  <dcterms:modified xsi:type="dcterms:W3CDTF">2014-06-26T16:53:12Z</dcterms:modified>
</cp:coreProperties>
</file>