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7"/>
  </p:notesMasterIdLst>
  <p:handoutMasterIdLst>
    <p:handoutMasterId r:id="rId18"/>
  </p:handoutMasterIdLst>
  <p:sldIdLst>
    <p:sldId id="362" r:id="rId2"/>
    <p:sldId id="364" r:id="rId3"/>
    <p:sldId id="365" r:id="rId4"/>
    <p:sldId id="378" r:id="rId5"/>
    <p:sldId id="309" r:id="rId6"/>
    <p:sldId id="329" r:id="rId7"/>
    <p:sldId id="406" r:id="rId8"/>
    <p:sldId id="430" r:id="rId9"/>
    <p:sldId id="409" r:id="rId10"/>
    <p:sldId id="428" r:id="rId11"/>
    <p:sldId id="431" r:id="rId12"/>
    <p:sldId id="426" r:id="rId13"/>
    <p:sldId id="437" r:id="rId14"/>
    <p:sldId id="405" r:id="rId15"/>
    <p:sldId id="438" r:id="rId16"/>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30DC3"/>
    <a:srgbClr val="500000"/>
    <a:srgbClr val="CC99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4" autoAdjust="0"/>
    <p:restoredTop sz="94494" autoAdjust="0"/>
  </p:normalViewPr>
  <p:slideViewPr>
    <p:cSldViewPr>
      <p:cViewPr varScale="1">
        <p:scale>
          <a:sx n="153" d="100"/>
          <a:sy n="153" d="100"/>
        </p:scale>
        <p:origin x="2172" y="150"/>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25955" name="Rectangle 3"/>
          <p:cNvSpPr>
            <a:spLocks noGrp="1" noChangeArrowheads="1"/>
          </p:cNvSpPr>
          <p:nvPr>
            <p:ph type="dt" sz="quarter"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08C3091-6A5B-426F-843F-E965CB28B9F6}" type="datetimeFigureOut">
              <a:rPr lang="en-US"/>
              <a:pPr>
                <a:defRPr/>
              </a:pPr>
              <a:t>4/30/2024</a:t>
            </a:fld>
            <a:endParaRPr lang="en-US" dirty="0"/>
          </a:p>
        </p:txBody>
      </p:sp>
      <p:sp>
        <p:nvSpPr>
          <p:cNvPr id="125956"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25957"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1A693E-28F1-4391-8628-17EC1ED2E293}" type="slidenum">
              <a:rPr lang="en-US"/>
              <a:pPr>
                <a:defRPr/>
              </a:pPr>
              <a:t>‹#›</a:t>
            </a:fld>
            <a:endParaRPr lang="en-US" dirty="0"/>
          </a:p>
        </p:txBody>
      </p:sp>
    </p:spTree>
    <p:extLst>
      <p:ext uri="{BB962C8B-B14F-4D97-AF65-F5344CB8AC3E}">
        <p14:creationId xmlns:p14="http://schemas.microsoft.com/office/powerpoint/2010/main" val="4291907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23555"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757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23559"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A36D03F-585A-4DC6-8AB2-4AC58826182C}" type="slidenum">
              <a:rPr lang="en-US"/>
              <a:pPr>
                <a:defRPr/>
              </a:pPr>
              <a:t>‹#›</a:t>
            </a:fld>
            <a:endParaRPr lang="en-US" dirty="0"/>
          </a:p>
        </p:txBody>
      </p:sp>
    </p:spTree>
    <p:extLst>
      <p:ext uri="{BB962C8B-B14F-4D97-AF65-F5344CB8AC3E}">
        <p14:creationId xmlns:p14="http://schemas.microsoft.com/office/powerpoint/2010/main" val="798649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783E936-C232-47CE-80D8-639C7B14B332}" type="slidenum">
              <a:rPr lang="en-US" sz="1200" smtClean="0"/>
              <a:pPr eaLnBrk="1" hangingPunct="1"/>
              <a:t>1</a:t>
            </a:fld>
            <a:endParaRPr lang="en-US" sz="1200" dirty="0"/>
          </a:p>
        </p:txBody>
      </p:sp>
      <p:sp>
        <p:nvSpPr>
          <p:cNvPr id="79875"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175E7949-3705-45E1-A941-D3D5CAFB2D8A}" type="slidenum">
              <a:rPr lang="en-US" sz="1200"/>
              <a:pPr algn="r" eaLnBrk="1" hangingPunct="1"/>
              <a:t>1</a:t>
            </a:fld>
            <a:endParaRPr lang="en-US" sz="1200" dirty="0"/>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dirty="0">
                <a:latin typeface="Arial" pitchFamily="34" charset="0"/>
              </a:rPr>
              <a:t>Scary Statistics:</a:t>
            </a:r>
          </a:p>
          <a:p>
            <a:pPr eaLnBrk="1" hangingPunct="1"/>
            <a:endParaRPr lang="en-US" sz="1400" dirty="0">
              <a:latin typeface="Arial" pitchFamily="34" charset="0"/>
            </a:endParaRPr>
          </a:p>
          <a:p>
            <a:pPr eaLnBrk="1" hangingPunct="1">
              <a:buFontTx/>
              <a:buChar char="•"/>
            </a:pPr>
            <a:r>
              <a:rPr lang="en-US" sz="1400" dirty="0">
                <a:latin typeface="Arial" pitchFamily="34" charset="0"/>
              </a:rPr>
              <a:t>Any given year, more than 200 lawsuits are filed against student organizations </a:t>
            </a:r>
          </a:p>
          <a:p>
            <a:pPr eaLnBrk="1" hangingPunct="1">
              <a:buFontTx/>
              <a:buChar char="•"/>
            </a:pPr>
            <a:r>
              <a:rPr lang="en-US" sz="1400" dirty="0">
                <a:latin typeface="Arial" pitchFamily="34" charset="0"/>
              </a:rPr>
              <a:t>According to a 2002 Study, about 1,400 college students between the ages of 18-24 die annually as a result of alcohol abuse. </a:t>
            </a:r>
          </a:p>
          <a:p>
            <a:pPr eaLnBrk="1" hangingPunct="1">
              <a:buFontTx/>
              <a:buChar char="•"/>
            </a:pPr>
            <a:r>
              <a:rPr lang="en-US" sz="1400" dirty="0">
                <a:latin typeface="Arial" pitchFamily="34" charset="0"/>
              </a:rPr>
              <a:t>More than 500,000 young people between the ages of 18-24 were seriously injured in alcohol related incidences, according to the same study.</a:t>
            </a:r>
          </a:p>
        </p:txBody>
      </p:sp>
    </p:spTree>
    <p:extLst>
      <p:ext uri="{BB962C8B-B14F-4D97-AF65-F5344CB8AC3E}">
        <p14:creationId xmlns:p14="http://schemas.microsoft.com/office/powerpoint/2010/main" val="40205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10DB6FC8-EC9D-4B8B-9D25-4DA6383BA453}" type="slidenum">
              <a:rPr lang="en-US" sz="1200" smtClean="0"/>
              <a:pPr eaLnBrk="1" hangingPunct="1"/>
              <a:t>2</a:t>
            </a:fld>
            <a:endParaRPr lang="en-US" sz="1200" dirty="0"/>
          </a:p>
        </p:txBody>
      </p:sp>
      <p:sp>
        <p:nvSpPr>
          <p:cNvPr id="81923"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83A6D8D4-86F8-456C-808A-B98B846B72CB}" type="slidenum">
              <a:rPr lang="en-US" sz="1200"/>
              <a:pPr algn="r" eaLnBrk="1" hangingPunct="1"/>
              <a:t>2</a:t>
            </a:fld>
            <a:endParaRPr lang="en-US" sz="1200" dirty="0"/>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latin typeface="Arial" pitchFamily="34" charset="0"/>
              </a:rPr>
              <a:t>Shown here is a list of the major types of risks to consider</a:t>
            </a:r>
          </a:p>
          <a:p>
            <a:pPr eaLnBrk="1" hangingPunct="1"/>
            <a:r>
              <a:rPr lang="en-US" sz="1000" dirty="0">
                <a:latin typeface="Arial" pitchFamily="34" charset="0"/>
              </a:rPr>
              <a:t>Realize there are many Risk Types</a:t>
            </a:r>
          </a:p>
          <a:p>
            <a:pPr eaLnBrk="1" hangingPunct="1"/>
            <a:r>
              <a:rPr lang="en-US" sz="1100" b="1" dirty="0">
                <a:latin typeface="Arial" pitchFamily="34" charset="0"/>
              </a:rPr>
              <a:t>Physical:</a:t>
            </a:r>
          </a:p>
          <a:p>
            <a:pPr eaLnBrk="1" hangingPunct="1"/>
            <a:r>
              <a:rPr lang="en-US" sz="1100" dirty="0">
                <a:latin typeface="Arial" pitchFamily="34" charset="0"/>
              </a:rPr>
              <a:t>	Physical risks can include things such as food poisoning, injuries that may result from physical activities, injuries that may result from travel related accidents </a:t>
            </a:r>
            <a:endParaRPr lang="en-US" sz="1100" b="1" dirty="0">
              <a:latin typeface="Arial" pitchFamily="34" charset="0"/>
            </a:endParaRPr>
          </a:p>
          <a:p>
            <a:pPr eaLnBrk="1" hangingPunct="1"/>
            <a:r>
              <a:rPr lang="en-US" sz="1100" b="1" dirty="0">
                <a:latin typeface="Arial" pitchFamily="34" charset="0"/>
              </a:rPr>
              <a:t>Reputation:</a:t>
            </a:r>
          </a:p>
          <a:p>
            <a:pPr eaLnBrk="1" hangingPunct="1"/>
            <a:r>
              <a:rPr lang="en-US" sz="1100" dirty="0">
                <a:latin typeface="Arial" pitchFamily="34" charset="0"/>
              </a:rPr>
              <a:t>	Reputational risks are those things that may result in negative publicity for your organization, TAMUK, your advisor and/or the venue where you are holding event. </a:t>
            </a:r>
            <a:endParaRPr lang="en-US" sz="1100" b="1" dirty="0">
              <a:latin typeface="Arial" pitchFamily="34" charset="0"/>
            </a:endParaRPr>
          </a:p>
          <a:p>
            <a:pPr eaLnBrk="1" hangingPunct="1"/>
            <a:r>
              <a:rPr lang="en-US" sz="1100" b="1" dirty="0">
                <a:latin typeface="Arial" pitchFamily="34" charset="0"/>
              </a:rPr>
              <a:t>Emotional:</a:t>
            </a:r>
          </a:p>
          <a:p>
            <a:pPr eaLnBrk="1" hangingPunct="1"/>
            <a:r>
              <a:rPr lang="en-US" sz="1100" dirty="0">
                <a:latin typeface="Arial" pitchFamily="34" charset="0"/>
              </a:rPr>
              <a:t>	Emotional risks are those things that can cause a participant at your event to feel alienated or negatively impact the feelings of a member or members of the TAMUK community </a:t>
            </a:r>
            <a:endParaRPr lang="en-US" sz="1100" b="1" dirty="0">
              <a:latin typeface="Arial" pitchFamily="34" charset="0"/>
            </a:endParaRPr>
          </a:p>
          <a:p>
            <a:pPr eaLnBrk="1" hangingPunct="1"/>
            <a:r>
              <a:rPr lang="en-US" sz="1100" b="1" dirty="0">
                <a:latin typeface="Arial" pitchFamily="34" charset="0"/>
              </a:rPr>
              <a:t>Financial:</a:t>
            </a:r>
          </a:p>
          <a:p>
            <a:pPr eaLnBrk="1" hangingPunct="1"/>
            <a:r>
              <a:rPr lang="en-US" sz="1100" dirty="0">
                <a:latin typeface="Arial" pitchFamily="34" charset="0"/>
              </a:rPr>
              <a:t>	Financial risks are those things that negatively impact the fiscal stability of your organization and/or other organizations financially supporting your event </a:t>
            </a:r>
            <a:endParaRPr lang="en-US" sz="1100" b="1" dirty="0">
              <a:latin typeface="Arial" pitchFamily="34" charset="0"/>
            </a:endParaRPr>
          </a:p>
          <a:p>
            <a:pPr eaLnBrk="1" hangingPunct="1"/>
            <a:r>
              <a:rPr lang="en-US" sz="1100" b="1" dirty="0">
                <a:latin typeface="Arial" pitchFamily="34" charset="0"/>
              </a:rPr>
              <a:t>Facilities:</a:t>
            </a:r>
          </a:p>
          <a:p>
            <a:pPr eaLnBrk="1" hangingPunct="1"/>
            <a:r>
              <a:rPr lang="en-US" sz="1100" dirty="0">
                <a:latin typeface="Arial" pitchFamily="34" charset="0"/>
              </a:rPr>
              <a:t>	Facility risks are those things which may cause property damage, prevent your event from being held (bad weather, not enough space for the number of participants, lack of equipment or materials needed for the event) </a:t>
            </a:r>
          </a:p>
          <a:p>
            <a:pPr eaLnBrk="1" hangingPunct="1"/>
            <a:endParaRPr lang="en-US" sz="1000" dirty="0">
              <a:latin typeface="Arial" pitchFamily="34" charset="0"/>
            </a:endParaRPr>
          </a:p>
        </p:txBody>
      </p:sp>
    </p:spTree>
    <p:extLst>
      <p:ext uri="{BB962C8B-B14F-4D97-AF65-F5344CB8AC3E}">
        <p14:creationId xmlns:p14="http://schemas.microsoft.com/office/powerpoint/2010/main" val="47989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34B9488-BA60-4E6F-A362-51251162692B}" type="slidenum">
              <a:rPr lang="en-US" sz="1200" smtClean="0"/>
              <a:pPr eaLnBrk="1" hangingPunct="1"/>
              <a:t>3</a:t>
            </a:fld>
            <a:endParaRPr lang="en-US" sz="1200" dirty="0"/>
          </a:p>
        </p:txBody>
      </p:sp>
      <p:sp>
        <p:nvSpPr>
          <p:cNvPr id="82947"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7DD2749D-3988-4C7A-B7BE-28C46BD7A2EE}" type="slidenum">
              <a:rPr lang="en-US" sz="1200"/>
              <a:pPr algn="r" eaLnBrk="1" hangingPunct="1"/>
              <a:t>3</a:t>
            </a:fld>
            <a:endParaRPr lang="en-US" sz="1200" dirty="0"/>
          </a:p>
        </p:txBody>
      </p:sp>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dirty="0">
                <a:latin typeface="Arial" pitchFamily="34" charset="0"/>
              </a:rPr>
              <a:t>Three major concepts associated with risk management:</a:t>
            </a:r>
          </a:p>
          <a:p>
            <a:pPr marL="228600" indent="-228600" eaLnBrk="1" hangingPunct="1"/>
            <a:endParaRPr lang="en-US" dirty="0">
              <a:latin typeface="Arial" pitchFamily="34" charset="0"/>
            </a:endParaRPr>
          </a:p>
          <a:p>
            <a:pPr marL="228600" indent="-228600" eaLnBrk="1" hangingPunct="1">
              <a:buFontTx/>
              <a:buAutoNum type="arabicPeriod"/>
            </a:pPr>
            <a:r>
              <a:rPr lang="en-US" dirty="0">
                <a:latin typeface="Arial" pitchFamily="34" charset="0"/>
              </a:rPr>
              <a:t>Identify risky behavior – can injury or loss occur as a result of participation in or attendance at the event or activity (running with pointed scissors in your hand)</a:t>
            </a:r>
          </a:p>
          <a:p>
            <a:pPr marL="228600" indent="-228600" eaLnBrk="1" hangingPunct="1"/>
            <a:endParaRPr lang="en-US" dirty="0">
              <a:latin typeface="Arial" pitchFamily="34" charset="0"/>
            </a:endParaRPr>
          </a:p>
          <a:p>
            <a:pPr marL="228600" indent="-228600" eaLnBrk="1" hangingPunct="1">
              <a:buFontTx/>
              <a:buAutoNum type="arabicPeriod"/>
            </a:pPr>
            <a:r>
              <a:rPr lang="en-US" dirty="0">
                <a:latin typeface="Arial" pitchFamily="34" charset="0"/>
              </a:rPr>
              <a:t>Assess the probability – how likely is an injury or loss to occur while performing the activity (running with scissors on a rocky hill)</a:t>
            </a:r>
          </a:p>
          <a:p>
            <a:pPr marL="228600" indent="-228600" eaLnBrk="1" hangingPunct="1">
              <a:buFontTx/>
              <a:buAutoNum type="arabicPeriod"/>
            </a:pPr>
            <a:endParaRPr lang="en-US" dirty="0">
              <a:latin typeface="Arial" pitchFamily="34" charset="0"/>
            </a:endParaRPr>
          </a:p>
          <a:p>
            <a:pPr marL="228600" indent="-228600" eaLnBrk="1" hangingPunct="1">
              <a:buFontTx/>
              <a:buAutoNum type="arabicPeriod"/>
            </a:pPr>
            <a:r>
              <a:rPr lang="en-US" dirty="0">
                <a:latin typeface="Arial" pitchFamily="34" charset="0"/>
              </a:rPr>
              <a:t>Eliminate or reduce risk – you may not be able to completely eliminate all risks; however, what methods or controls can be implemented to make the event safer (controlling the use of alcohol, not allow running with sharp pointed items, etc.)</a:t>
            </a:r>
          </a:p>
          <a:p>
            <a:pPr marL="228600" indent="-228600" eaLnBrk="1" hangingPunct="1">
              <a:buFontTx/>
              <a:buAutoNum type="arabicPeriod"/>
            </a:pPr>
            <a:endParaRPr lang="en-US" dirty="0">
              <a:latin typeface="Arial" pitchFamily="34" charset="0"/>
            </a:endParaRPr>
          </a:p>
          <a:p>
            <a:pPr marL="228600" indent="-228600" eaLnBrk="1" hangingPunct="1">
              <a:buFontTx/>
              <a:buAutoNum type="arabicPeriod"/>
            </a:pPr>
            <a:r>
              <a:rPr lang="en-US" dirty="0">
                <a:latin typeface="Arial" pitchFamily="34" charset="0"/>
              </a:rPr>
              <a:t>Reassess the activity – now that the obvious risks have been addressed, what else can be done to minimize the risks</a:t>
            </a:r>
          </a:p>
        </p:txBody>
      </p:sp>
    </p:spTree>
    <p:extLst>
      <p:ext uri="{BB962C8B-B14F-4D97-AF65-F5344CB8AC3E}">
        <p14:creationId xmlns:p14="http://schemas.microsoft.com/office/powerpoint/2010/main" val="357290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54573BC-A5FF-4C04-92C5-55D7D21C0FB6}" type="slidenum">
              <a:rPr lang="en-US" sz="1200" smtClean="0"/>
              <a:pPr eaLnBrk="1" hangingPunct="1"/>
              <a:t>4</a:t>
            </a:fld>
            <a:endParaRPr lang="en-US" sz="1200" dirty="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326710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58EA50E1-00E3-4E14-ADF0-40B6818BA73A}" type="slidenum">
              <a:rPr lang="en-US" sz="1200" smtClean="0"/>
              <a:pPr eaLnBrk="1" hangingPunct="1"/>
              <a:t>5</a:t>
            </a:fld>
            <a:endParaRPr lang="en-US" sz="1200"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1</a:t>
            </a:r>
            <a:r>
              <a:rPr lang="en-US" baseline="30000" dirty="0">
                <a:latin typeface="Arial" pitchFamily="34" charset="0"/>
              </a:rPr>
              <a:t>st</a:t>
            </a:r>
            <a:r>
              <a:rPr lang="en-US" dirty="0">
                <a:latin typeface="Arial" pitchFamily="34" charset="0"/>
              </a:rPr>
              <a:t> bullet</a:t>
            </a:r>
          </a:p>
          <a:p>
            <a:pPr eaLnBrk="1" hangingPunct="1"/>
            <a:r>
              <a:rPr lang="en-US" dirty="0">
                <a:latin typeface="Arial" pitchFamily="34" charset="0"/>
              </a:rPr>
              <a:t>Any travel involving students must consider Sample University Travel Rules, Student Travel</a:t>
            </a:r>
          </a:p>
          <a:p>
            <a:pPr eaLnBrk="1" hangingPunct="1"/>
            <a:r>
              <a:rPr lang="en-US" dirty="0">
                <a:latin typeface="Arial" pitchFamily="34" charset="0"/>
              </a:rPr>
              <a:t>Student Travel rule and procedure define what is considered “University Sanctioned Travel”</a:t>
            </a:r>
          </a:p>
          <a:p>
            <a:pPr eaLnBrk="1" hangingPunct="1"/>
            <a:r>
              <a:rPr lang="en-US" dirty="0">
                <a:latin typeface="Arial" pitchFamily="34" charset="0"/>
              </a:rPr>
              <a:t>You must comply with the requirements for student travel</a:t>
            </a:r>
          </a:p>
          <a:p>
            <a:pPr eaLnBrk="1" hangingPunct="1"/>
            <a:r>
              <a:rPr lang="en-US" dirty="0">
                <a:latin typeface="Arial" pitchFamily="34" charset="0"/>
              </a:rPr>
              <a:t>Compliance with the procedure is encouraged regardless of the type of travel due to the added safety</a:t>
            </a:r>
          </a:p>
          <a:p>
            <a:pPr eaLnBrk="1" hangingPunct="1"/>
            <a:endParaRPr lang="en-US" dirty="0">
              <a:latin typeface="Arial" pitchFamily="34" charset="0"/>
            </a:endParaRPr>
          </a:p>
          <a:p>
            <a:pPr eaLnBrk="1" hangingPunct="1"/>
            <a:r>
              <a:rPr lang="en-US" dirty="0">
                <a:latin typeface="Arial" pitchFamily="34" charset="0"/>
              </a:rPr>
              <a:t>2</a:t>
            </a:r>
            <a:r>
              <a:rPr lang="en-US" baseline="30000" dirty="0">
                <a:latin typeface="Arial" pitchFamily="34" charset="0"/>
              </a:rPr>
              <a:t>nd</a:t>
            </a:r>
            <a:r>
              <a:rPr lang="en-US" dirty="0">
                <a:latin typeface="Arial" pitchFamily="34" charset="0"/>
              </a:rPr>
              <a:t> bullet</a:t>
            </a:r>
          </a:p>
          <a:p>
            <a:pPr eaLnBrk="1" hangingPunct="1"/>
            <a:r>
              <a:rPr lang="en-US" dirty="0">
                <a:latin typeface="Arial" pitchFamily="34" charset="0"/>
              </a:rPr>
              <a:t>Regardless of whether travel falls under Sample University Travel Rule, the driver must be at least 18 years of age if transporting other students.</a:t>
            </a:r>
          </a:p>
          <a:p>
            <a:pPr eaLnBrk="1" hangingPunct="1"/>
            <a:endParaRPr lang="en-US" dirty="0">
              <a:latin typeface="Arial" pitchFamily="34" charset="0"/>
            </a:endParaRPr>
          </a:p>
          <a:p>
            <a:pPr eaLnBrk="1" hangingPunct="1"/>
            <a:r>
              <a:rPr lang="en-US" dirty="0">
                <a:latin typeface="Arial" pitchFamily="34" charset="0"/>
              </a:rPr>
              <a:t>3</a:t>
            </a:r>
            <a:r>
              <a:rPr lang="en-US" baseline="30000" dirty="0">
                <a:latin typeface="Arial" pitchFamily="34" charset="0"/>
              </a:rPr>
              <a:t>rd</a:t>
            </a:r>
            <a:r>
              <a:rPr lang="en-US" dirty="0">
                <a:latin typeface="Arial" pitchFamily="34" charset="0"/>
              </a:rPr>
              <a:t> bullet</a:t>
            </a:r>
          </a:p>
          <a:p>
            <a:pPr eaLnBrk="1" hangingPunct="1"/>
            <a:r>
              <a:rPr lang="en-US" dirty="0">
                <a:latin typeface="Arial" pitchFamily="34" charset="0"/>
              </a:rPr>
              <a:t>Even if the driver is the only person in the vehicle, by state law you must have adequate accident coverage and the vehicle must be legal to drive on public highways</a:t>
            </a:r>
          </a:p>
        </p:txBody>
      </p:sp>
    </p:spTree>
    <p:extLst>
      <p:ext uri="{BB962C8B-B14F-4D97-AF65-F5344CB8AC3E}">
        <p14:creationId xmlns:p14="http://schemas.microsoft.com/office/powerpoint/2010/main" val="963720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pitchFamily="34" charset="0"/>
              </a:rPr>
              <a:t>If 25% of members are attending, it could be determined an organizational event</a:t>
            </a: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187C5E8F-FFDE-4720-94E8-DFF943F6D362}" type="slidenum">
              <a:rPr lang="en-US" sz="1200" smtClean="0"/>
              <a:pPr eaLnBrk="1" hangingPunct="1"/>
              <a:t>6</a:t>
            </a:fld>
            <a:endParaRPr lang="en-US" sz="1200" dirty="0"/>
          </a:p>
        </p:txBody>
      </p:sp>
    </p:spTree>
    <p:extLst>
      <p:ext uri="{BB962C8B-B14F-4D97-AF65-F5344CB8AC3E}">
        <p14:creationId xmlns:p14="http://schemas.microsoft.com/office/powerpoint/2010/main" val="385707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CFFF801-875B-4679-B4E5-CA30C55F14DD}" type="slidenum">
              <a:rPr lang="en-US" smtClean="0"/>
              <a:pPr>
                <a:defRPr/>
              </a:pPr>
              <a:t>‹#›</a:t>
            </a:fld>
            <a:endParaRPr lang="en-US" dirty="0"/>
          </a:p>
        </p:txBody>
      </p:sp>
    </p:spTree>
    <p:extLst>
      <p:ext uri="{BB962C8B-B14F-4D97-AF65-F5344CB8AC3E}">
        <p14:creationId xmlns:p14="http://schemas.microsoft.com/office/powerpoint/2010/main" val="97037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F274967-F6AA-4AF6-B843-60300B3D218D}" type="slidenum">
              <a:rPr lang="en-US" smtClean="0"/>
              <a:pPr>
                <a:defRPr/>
              </a:pPr>
              <a:t>‹#›</a:t>
            </a:fld>
            <a:endParaRPr lang="en-US" dirty="0"/>
          </a:p>
        </p:txBody>
      </p:sp>
    </p:spTree>
    <p:extLst>
      <p:ext uri="{BB962C8B-B14F-4D97-AF65-F5344CB8AC3E}">
        <p14:creationId xmlns:p14="http://schemas.microsoft.com/office/powerpoint/2010/main" val="31761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A70AB5B-0C07-4B4E-8606-7BCA58BA4DD3}" type="slidenum">
              <a:rPr lang="en-US" smtClean="0"/>
              <a:pPr>
                <a:defRPr/>
              </a:pPr>
              <a:t>‹#›</a:t>
            </a:fld>
            <a:endParaRPr lang="en-US" dirty="0"/>
          </a:p>
        </p:txBody>
      </p:sp>
    </p:spTree>
    <p:extLst>
      <p:ext uri="{BB962C8B-B14F-4D97-AF65-F5344CB8AC3E}">
        <p14:creationId xmlns:p14="http://schemas.microsoft.com/office/powerpoint/2010/main" val="321216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EFA0A4-5A82-4ED3-9460-97914955E6CA}" type="slidenum">
              <a:rPr lang="en-US" smtClean="0"/>
              <a:pPr>
                <a:defRPr/>
              </a:pPr>
              <a:t>‹#›</a:t>
            </a:fld>
            <a:endParaRPr lang="en-US" dirty="0"/>
          </a:p>
        </p:txBody>
      </p:sp>
    </p:spTree>
    <p:extLst>
      <p:ext uri="{BB962C8B-B14F-4D97-AF65-F5344CB8AC3E}">
        <p14:creationId xmlns:p14="http://schemas.microsoft.com/office/powerpoint/2010/main" val="86978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90A17E5-DD3E-49F2-B8D7-2995A0905793}" type="slidenum">
              <a:rPr lang="en-US" smtClean="0"/>
              <a:pPr>
                <a:defRPr/>
              </a:pPr>
              <a:t>‹#›</a:t>
            </a:fld>
            <a:endParaRPr lang="en-US" dirty="0"/>
          </a:p>
        </p:txBody>
      </p:sp>
    </p:spTree>
    <p:extLst>
      <p:ext uri="{BB962C8B-B14F-4D97-AF65-F5344CB8AC3E}">
        <p14:creationId xmlns:p14="http://schemas.microsoft.com/office/powerpoint/2010/main" val="10140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6DF2CEA-3612-471E-9237-E3AE4CEBF5F0}" type="slidenum">
              <a:rPr lang="en-US" smtClean="0"/>
              <a:pPr>
                <a:defRPr/>
              </a:pPr>
              <a:t>‹#›</a:t>
            </a:fld>
            <a:endParaRPr lang="en-US" dirty="0"/>
          </a:p>
        </p:txBody>
      </p:sp>
    </p:spTree>
    <p:extLst>
      <p:ext uri="{BB962C8B-B14F-4D97-AF65-F5344CB8AC3E}">
        <p14:creationId xmlns:p14="http://schemas.microsoft.com/office/powerpoint/2010/main" val="3280274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E673090-F96C-43BE-AE53-1DE930F98A06}" type="slidenum">
              <a:rPr lang="en-US" smtClean="0"/>
              <a:pPr>
                <a:defRPr/>
              </a:pPr>
              <a:t>‹#›</a:t>
            </a:fld>
            <a:endParaRPr lang="en-US" dirty="0"/>
          </a:p>
        </p:txBody>
      </p:sp>
    </p:spTree>
    <p:extLst>
      <p:ext uri="{BB962C8B-B14F-4D97-AF65-F5344CB8AC3E}">
        <p14:creationId xmlns:p14="http://schemas.microsoft.com/office/powerpoint/2010/main" val="87251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C7666D7-40F3-46B5-87AB-7F107068E177}" type="slidenum">
              <a:rPr lang="en-US" smtClean="0"/>
              <a:pPr>
                <a:defRPr/>
              </a:pPr>
              <a:t>‹#›</a:t>
            </a:fld>
            <a:endParaRPr lang="en-US" dirty="0"/>
          </a:p>
        </p:txBody>
      </p:sp>
    </p:spTree>
    <p:extLst>
      <p:ext uri="{BB962C8B-B14F-4D97-AF65-F5344CB8AC3E}">
        <p14:creationId xmlns:p14="http://schemas.microsoft.com/office/powerpoint/2010/main" val="395354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27C99ED-9C37-475B-BA08-07CB5E144C05}" type="slidenum">
              <a:rPr lang="en-US" smtClean="0"/>
              <a:pPr>
                <a:defRPr/>
              </a:pPr>
              <a:t>‹#›</a:t>
            </a:fld>
            <a:endParaRPr lang="en-US" dirty="0"/>
          </a:p>
        </p:txBody>
      </p:sp>
    </p:spTree>
    <p:extLst>
      <p:ext uri="{BB962C8B-B14F-4D97-AF65-F5344CB8AC3E}">
        <p14:creationId xmlns:p14="http://schemas.microsoft.com/office/powerpoint/2010/main" val="23217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96306ED-ADCF-4321-A9C8-9D724DBFD2E3}" type="slidenum">
              <a:rPr lang="en-US" smtClean="0"/>
              <a:pPr>
                <a:defRPr/>
              </a:pPr>
              <a:t>‹#›</a:t>
            </a:fld>
            <a:endParaRPr lang="en-US" dirty="0"/>
          </a:p>
        </p:txBody>
      </p:sp>
    </p:spTree>
    <p:extLst>
      <p:ext uri="{BB962C8B-B14F-4D97-AF65-F5344CB8AC3E}">
        <p14:creationId xmlns:p14="http://schemas.microsoft.com/office/powerpoint/2010/main" val="357665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87BDB3F-4FF8-4FA0-813B-DCE3F3D8AB8F}" type="slidenum">
              <a:rPr lang="en-US" smtClean="0"/>
              <a:pPr>
                <a:defRPr/>
              </a:pPr>
              <a:t>‹#›</a:t>
            </a:fld>
            <a:endParaRPr lang="en-US" dirty="0"/>
          </a:p>
        </p:txBody>
      </p:sp>
    </p:spTree>
    <p:extLst>
      <p:ext uri="{BB962C8B-B14F-4D97-AF65-F5344CB8AC3E}">
        <p14:creationId xmlns:p14="http://schemas.microsoft.com/office/powerpoint/2010/main" val="148364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3A2A7FF-7CEE-4BB5-8E24-594012D60FE8}" type="slidenum">
              <a:rPr lang="en-US" smtClean="0"/>
              <a:pPr>
                <a:defRPr/>
              </a:pPr>
              <a:t>‹#›</a:t>
            </a:fld>
            <a:endParaRPr lang="en-US" dirty="0"/>
          </a:p>
        </p:txBody>
      </p:sp>
    </p:spTree>
    <p:extLst>
      <p:ext uri="{BB962C8B-B14F-4D97-AF65-F5344CB8AC3E}">
        <p14:creationId xmlns:p14="http://schemas.microsoft.com/office/powerpoint/2010/main" val="397579084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1</a:t>
            </a:fld>
            <a:endParaRPr lang="en-US" dirty="0"/>
          </a:p>
        </p:txBody>
      </p:sp>
      <p:sp>
        <p:nvSpPr>
          <p:cNvPr id="5122" name="Rectangle 3"/>
          <p:cNvSpPr>
            <a:spLocks noGrp="1" noChangeArrowheads="1"/>
          </p:cNvSpPr>
          <p:nvPr>
            <p:ph type="body" idx="4294967295"/>
          </p:nvPr>
        </p:nvSpPr>
        <p:spPr>
          <a:xfrm>
            <a:off x="457200" y="1905000"/>
            <a:ext cx="8305800" cy="3886200"/>
          </a:xfrm>
        </p:spPr>
        <p:txBody>
          <a:bodyPr>
            <a:normAutofit/>
          </a:bodyPr>
          <a:lstStyle/>
          <a:p>
            <a:pPr marL="365760" indent="-283464" eaLnBrk="1" fontAlgn="auto" hangingPunct="1">
              <a:lnSpc>
                <a:spcPct val="90000"/>
              </a:lnSpc>
              <a:spcAft>
                <a:spcPts val="0"/>
              </a:spcAft>
              <a:buFont typeface="Wingdings 2"/>
              <a:buChar char=""/>
              <a:defRPr/>
            </a:pPr>
            <a:r>
              <a:rPr lang="en-US" dirty="0"/>
              <a:t>Risk Management is the process of considering the potential and perceived risk involved in student activities. </a:t>
            </a:r>
          </a:p>
          <a:p>
            <a:pPr marL="365760" indent="-283464" eaLnBrk="1" fontAlgn="auto" hangingPunct="1">
              <a:lnSpc>
                <a:spcPct val="90000"/>
              </a:lnSpc>
              <a:spcAft>
                <a:spcPts val="0"/>
              </a:spcAft>
              <a:buFont typeface="Wingdings 2"/>
              <a:buChar char=""/>
              <a:defRPr/>
            </a:pPr>
            <a:endParaRPr lang="en-US" sz="1600" dirty="0"/>
          </a:p>
          <a:p>
            <a:pPr marL="365760" indent="-283464" eaLnBrk="1" fontAlgn="auto" hangingPunct="1">
              <a:lnSpc>
                <a:spcPct val="90000"/>
              </a:lnSpc>
              <a:spcAft>
                <a:spcPts val="0"/>
              </a:spcAft>
              <a:buFont typeface="Wingdings 2"/>
              <a:buChar char=""/>
              <a:defRPr/>
            </a:pPr>
            <a:r>
              <a:rPr lang="en-US" dirty="0"/>
              <a:t>It includes monitoring organization activities and taking both corrective action and proactive steps to minimize accidental injury and/or loss. </a:t>
            </a:r>
          </a:p>
          <a:p>
            <a:pPr marL="365760" indent="-283464" eaLnBrk="1" fontAlgn="auto" hangingPunct="1">
              <a:lnSpc>
                <a:spcPct val="90000"/>
              </a:lnSpc>
              <a:spcAft>
                <a:spcPts val="0"/>
              </a:spcAft>
              <a:buFont typeface="Wingdings 2"/>
              <a:buChar char=""/>
              <a:defRPr/>
            </a:pPr>
            <a:endParaRPr lang="en-US" dirty="0"/>
          </a:p>
        </p:txBody>
      </p:sp>
      <p:sp>
        <p:nvSpPr>
          <p:cNvPr id="5123" name="TextBox 2"/>
          <p:cNvSpPr txBox="1">
            <a:spLocks noChangeArrowheads="1"/>
          </p:cNvSpPr>
          <p:nvPr/>
        </p:nvSpPr>
        <p:spPr bwMode="auto">
          <a:xfrm>
            <a:off x="990600" y="0"/>
            <a:ext cx="7086600" cy="1588127"/>
          </a:xfrm>
          <a:prstGeom prst="rect">
            <a:avLst/>
          </a:prstGeom>
          <a:noFill/>
          <a:ln w="9525">
            <a:noFill/>
            <a:miter lim="800000"/>
            <a:headEnd/>
            <a:tailEnd/>
          </a:ln>
        </p:spPr>
        <p:txBody>
          <a:bodyPr wrap="square">
            <a:spAutoFit/>
          </a:bodyPr>
          <a:lstStyle/>
          <a:p>
            <a:pPr>
              <a:lnSpc>
                <a:spcPct val="90000"/>
              </a:lnSpc>
              <a:defRPr/>
            </a:pPr>
            <a:endParaRPr lang="en-US" sz="3600" b="1" dirty="0">
              <a:solidFill>
                <a:srgbClr val="500000"/>
              </a:solidFill>
              <a:latin typeface="+mn-lt"/>
            </a:endParaRPr>
          </a:p>
          <a:p>
            <a:pPr algn="ctr">
              <a:lnSpc>
                <a:spcPct val="90000"/>
              </a:lnSpc>
              <a:defRPr/>
            </a:pPr>
            <a:r>
              <a:rPr lang="en-US" sz="3600" b="1" dirty="0">
                <a:solidFill>
                  <a:schemeClr val="accent1">
                    <a:lumMod val="50000"/>
                  </a:schemeClr>
                </a:solidFill>
                <a:latin typeface="+mn-lt"/>
              </a:rPr>
              <a:t>What is Risk Management?</a:t>
            </a:r>
          </a:p>
          <a:p>
            <a:pPr algn="ctr">
              <a:lnSpc>
                <a:spcPct val="90000"/>
              </a:lnSpc>
              <a:defRPr/>
            </a:pPr>
            <a:r>
              <a:rPr lang="en-US" sz="3600" b="1" dirty="0">
                <a:solidFill>
                  <a:schemeClr val="accent1">
                    <a:lumMod val="50000"/>
                  </a:schemeClr>
                </a:solidFill>
                <a:latin typeface="+mn-lt"/>
              </a:rPr>
              <a:t>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10</a:t>
            </a:fld>
            <a:endParaRPr lang="en-US" dirty="0"/>
          </a:p>
        </p:txBody>
      </p:sp>
      <p:sp>
        <p:nvSpPr>
          <p:cNvPr id="3" name="Rectangle 2"/>
          <p:cNvSpPr/>
          <p:nvPr/>
        </p:nvSpPr>
        <p:spPr>
          <a:xfrm>
            <a:off x="838201" y="838200"/>
            <a:ext cx="7855424" cy="6124754"/>
          </a:xfrm>
          <a:prstGeom prst="rect">
            <a:avLst/>
          </a:prstGeom>
        </p:spPr>
        <p:txBody>
          <a:bodyPr wrap="square">
            <a:spAutoFit/>
          </a:bodyPr>
          <a:lstStyle/>
          <a:p>
            <a:pPr algn="ctr"/>
            <a:r>
              <a:rPr lang="en-US" sz="2400" b="1" dirty="0"/>
              <a:t>Risk Management Planning</a:t>
            </a:r>
          </a:p>
          <a:p>
            <a:pPr algn="ctr"/>
            <a:r>
              <a:rPr lang="en-US" sz="2400" b="1" dirty="0"/>
              <a:t>Should you or shouldn’t you? What should be considered?</a:t>
            </a:r>
          </a:p>
          <a:p>
            <a:pPr algn="ctr"/>
            <a:endParaRPr lang="en-US" b="1" dirty="0"/>
          </a:p>
          <a:p>
            <a:pPr marL="457200" indent="-457200">
              <a:buAutoNum type="arabicPeriod"/>
            </a:pPr>
            <a:r>
              <a:rPr lang="en-US" dirty="0"/>
              <a:t>Fundraiser – your organization is conducting a raffle.  The raffle tickets will cost $5 each; </a:t>
            </a:r>
          </a:p>
          <a:p>
            <a:endParaRPr lang="en-US" dirty="0"/>
          </a:p>
          <a:p>
            <a:r>
              <a:rPr lang="en-US" dirty="0"/>
              <a:t>2.    Fundraiser – you are having a Fajita Taco sale.</a:t>
            </a:r>
          </a:p>
          <a:p>
            <a:endParaRPr lang="en-US" dirty="0"/>
          </a:p>
          <a:p>
            <a:pPr marL="457200" indent="-457200">
              <a:buAutoNum type="arabicPeriod" startAt="3"/>
            </a:pPr>
            <a:r>
              <a:rPr lang="en-US" dirty="0"/>
              <a:t>Welcome Party to introduce new members; held at ranch </a:t>
            </a:r>
          </a:p>
          <a:p>
            <a:r>
              <a:rPr lang="en-US" dirty="0"/>
              <a:t>       outside of Kingsville area</a:t>
            </a:r>
          </a:p>
          <a:p>
            <a:endParaRPr lang="en-US" dirty="0"/>
          </a:p>
          <a:p>
            <a:pPr marL="457200" indent="-457200">
              <a:buAutoNum type="arabicPeriod" startAt="4"/>
            </a:pPr>
            <a:r>
              <a:rPr lang="en-US" dirty="0"/>
              <a:t>Children’s Community Outreach Event at Kleberg Park – </a:t>
            </a:r>
          </a:p>
          <a:p>
            <a:r>
              <a:rPr lang="en-US" dirty="0"/>
              <a:t>       open to all children; outdoor game activities; lunch provided;</a:t>
            </a:r>
          </a:p>
          <a:p>
            <a:endParaRPr lang="en-US" dirty="0"/>
          </a:p>
          <a:p>
            <a:pPr marL="457200" indent="-457200">
              <a:buAutoNum type="arabicPeriod" startAt="5"/>
            </a:pPr>
            <a:r>
              <a:rPr lang="en-US" dirty="0"/>
              <a:t>Ten of your members are driving to Oklahoma City for a </a:t>
            </a:r>
          </a:p>
          <a:p>
            <a:r>
              <a:rPr lang="en-US" dirty="0"/>
              <a:t>       conference in January; </a:t>
            </a:r>
          </a:p>
          <a:p>
            <a:endParaRPr lang="en-US" dirty="0"/>
          </a:p>
          <a:p>
            <a:r>
              <a:rPr lang="en-US" dirty="0"/>
              <a:t>6.    Your org is sponsoring a July 4</a:t>
            </a:r>
            <a:r>
              <a:rPr lang="en-US" baseline="30000" dirty="0"/>
              <a:t>th</a:t>
            </a:r>
            <a:r>
              <a:rPr lang="en-US" dirty="0"/>
              <a:t> walk/run event for charity</a:t>
            </a:r>
          </a:p>
        </p:txBody>
      </p:sp>
    </p:spTree>
    <p:extLst>
      <p:ext uri="{BB962C8B-B14F-4D97-AF65-F5344CB8AC3E}">
        <p14:creationId xmlns:p14="http://schemas.microsoft.com/office/powerpoint/2010/main" val="145433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Rounded MT Bold" panose="020F0704030504030204" pitchFamily="34" charset="0"/>
              </a:rPr>
              <a:t>What Is the Culture at Your Org?</a:t>
            </a:r>
          </a:p>
        </p:txBody>
      </p:sp>
      <p:sp>
        <p:nvSpPr>
          <p:cNvPr id="3" name="Content Placeholder 2"/>
          <p:cNvSpPr>
            <a:spLocks noGrp="1"/>
          </p:cNvSpPr>
          <p:nvPr>
            <p:ph idx="1"/>
          </p:nvPr>
        </p:nvSpPr>
        <p:spPr/>
        <p:txBody>
          <a:bodyPr>
            <a:normAutofit fontScale="92500"/>
          </a:bodyPr>
          <a:lstStyle/>
          <a:p>
            <a:r>
              <a:rPr lang="en-US" dirty="0"/>
              <a:t>Climate (mean; negative; friendly; welcoming)</a:t>
            </a:r>
          </a:p>
          <a:p>
            <a:r>
              <a:rPr lang="en-US" dirty="0"/>
              <a:t>Treatment of new members (respect; demeaned?)</a:t>
            </a:r>
          </a:p>
          <a:p>
            <a:r>
              <a:rPr lang="en-US" dirty="0"/>
              <a:t>Governance (consensus; abide by constitution )</a:t>
            </a:r>
          </a:p>
          <a:p>
            <a:r>
              <a:rPr lang="en-US" dirty="0"/>
              <a:t>Meetings &amp; activities (organized; haphazard)</a:t>
            </a:r>
          </a:p>
          <a:p>
            <a:r>
              <a:rPr lang="en-US" dirty="0"/>
              <a:t>Involvement (team spirit; cliques?)</a:t>
            </a:r>
          </a:p>
          <a:p>
            <a:r>
              <a:rPr lang="en-US" dirty="0"/>
              <a:t>Communication on social media</a:t>
            </a:r>
          </a:p>
          <a:p>
            <a:r>
              <a:rPr lang="en-US" dirty="0"/>
              <a:t>Accountability to follow org. rules; duties</a:t>
            </a:r>
          </a:p>
          <a:p>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11</a:t>
            </a:fld>
            <a:endParaRPr lang="en-US" dirty="0"/>
          </a:p>
        </p:txBody>
      </p:sp>
    </p:spTree>
    <p:extLst>
      <p:ext uri="{BB962C8B-B14F-4D97-AF65-F5344CB8AC3E}">
        <p14:creationId xmlns:p14="http://schemas.microsoft.com/office/powerpoint/2010/main" val="266251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You Play a Role In Retention</a:t>
            </a:r>
          </a:p>
        </p:txBody>
      </p:sp>
      <p:sp>
        <p:nvSpPr>
          <p:cNvPr id="3" name="Content Placeholder 2"/>
          <p:cNvSpPr>
            <a:spLocks noGrp="1"/>
          </p:cNvSpPr>
          <p:nvPr>
            <p:ph idx="1"/>
          </p:nvPr>
        </p:nvSpPr>
        <p:spPr/>
        <p:txBody>
          <a:bodyPr/>
          <a:lstStyle/>
          <a:p>
            <a:r>
              <a:rPr lang="en-US" dirty="0"/>
              <a:t>Contribute to a positive campus experience</a:t>
            </a:r>
          </a:p>
          <a:p>
            <a:r>
              <a:rPr lang="en-US" dirty="0"/>
              <a:t>Mentor members</a:t>
            </a:r>
          </a:p>
          <a:p>
            <a:r>
              <a:rPr lang="en-US" dirty="0"/>
              <a:t>Engage your members in meaningful activities</a:t>
            </a:r>
          </a:p>
          <a:p>
            <a:r>
              <a:rPr lang="en-US" dirty="0"/>
              <a:t>Lend your leadership expertise</a:t>
            </a:r>
          </a:p>
          <a:p>
            <a:r>
              <a:rPr lang="en-US" dirty="0"/>
              <a:t>How do you want your organization to be seen by others?</a:t>
            </a:r>
          </a:p>
          <a:p>
            <a:r>
              <a:rPr lang="en-US" dirty="0"/>
              <a:t>What will your legacy be for your organization / TAMUK?</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12</a:t>
            </a:fld>
            <a:endParaRPr lang="en-US" dirty="0"/>
          </a:p>
        </p:txBody>
      </p:sp>
    </p:spTree>
    <p:extLst>
      <p:ext uri="{BB962C8B-B14F-4D97-AF65-F5344CB8AC3E}">
        <p14:creationId xmlns:p14="http://schemas.microsoft.com/office/powerpoint/2010/main" val="20290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 Statement</a:t>
            </a:r>
          </a:p>
        </p:txBody>
      </p:sp>
      <p:sp>
        <p:nvSpPr>
          <p:cNvPr id="3" name="Content Placeholder 2"/>
          <p:cNvSpPr>
            <a:spLocks noGrp="1"/>
          </p:cNvSpPr>
          <p:nvPr>
            <p:ph idx="1"/>
          </p:nvPr>
        </p:nvSpPr>
        <p:spPr/>
        <p:txBody>
          <a:bodyPr>
            <a:normAutofit fontScale="62500" lnSpcReduction="20000"/>
          </a:bodyPr>
          <a:lstStyle/>
          <a:p>
            <a:r>
              <a:rPr lang="en-US" dirty="0"/>
              <a:t>As a Texas A&amp;M University- Kingsville registered student organizations this organization will consider potential and perceived risks when planning activities and/or events.  Steps will be taken to reduce risk to minimize any injury or loss to a person or property.  If risk is identified by this student organization, the leadership or a designee of the organization will work with the Office of Student Activities on a plan for risk reduction.  In addition, this student organizations will comply with the requirement that organization members be trained on risk management.  If our student organization has established risk management guidelines/policies through affiliation with a regional/national/international organization, those risk management procedures will be followed.  As a criteria for recognition this student organization must agree to this risk management statement or a copy of the established guidelines/policies from a regional/national/international organization will be on file with the Office of Student Activities.</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13</a:t>
            </a:fld>
            <a:endParaRPr lang="en-US" dirty="0"/>
          </a:p>
        </p:txBody>
      </p:sp>
    </p:spTree>
    <p:extLst>
      <p:ext uri="{BB962C8B-B14F-4D97-AF65-F5344CB8AC3E}">
        <p14:creationId xmlns:p14="http://schemas.microsoft.com/office/powerpoint/2010/main" val="2936585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chemeClr val="tx2"/>
                </a:solidFill>
              </a:rPr>
              <a:t>QUESTIONS?</a:t>
            </a:r>
          </a:p>
        </p:txBody>
      </p:sp>
      <p:sp>
        <p:nvSpPr>
          <p:cNvPr id="5" name="Content Placeholder 4"/>
          <p:cNvSpPr>
            <a:spLocks noGrp="1"/>
          </p:cNvSpPr>
          <p:nvPr>
            <p:ph idx="1"/>
          </p:nvPr>
        </p:nvSpPr>
        <p:spPr/>
        <p:txBody>
          <a:bodyPr>
            <a:normAutofit lnSpcReduction="10000"/>
          </a:bodyPr>
          <a:lstStyle/>
          <a:p>
            <a:pPr marL="0" indent="0">
              <a:buNone/>
            </a:pPr>
            <a:r>
              <a:rPr lang="en-US" dirty="0"/>
              <a:t>Contacts:</a:t>
            </a:r>
          </a:p>
          <a:p>
            <a:r>
              <a:rPr lang="en-US" dirty="0"/>
              <a:t>593-2760  Student Activities</a:t>
            </a:r>
          </a:p>
          <a:p>
            <a:r>
              <a:rPr lang="en-US" dirty="0"/>
              <a:t>593-4173  Event Planning Office</a:t>
            </a:r>
          </a:p>
          <a:p>
            <a:r>
              <a:rPr lang="en-US" dirty="0"/>
              <a:t>593-3606  Dean of Students Office</a:t>
            </a:r>
          </a:p>
          <a:p>
            <a:r>
              <a:rPr lang="en-US" dirty="0"/>
              <a:t>593- 2237 TAMUK Risk Management</a:t>
            </a:r>
          </a:p>
          <a:p>
            <a:r>
              <a:rPr lang="en-US" dirty="0"/>
              <a:t>593-2611  University Police Department</a:t>
            </a:r>
          </a:p>
          <a:p>
            <a:r>
              <a:rPr lang="en-US" dirty="0"/>
              <a:t>593-4758  Compliance Office</a:t>
            </a:r>
          </a:p>
          <a:p>
            <a:pPr marL="82550" indent="0">
              <a:buNone/>
            </a:pPr>
            <a:endParaRPr lang="en-US" sz="1200" dirty="0"/>
          </a:p>
          <a:p>
            <a:pPr marL="82550" indent="0">
              <a:buNone/>
            </a:pPr>
            <a:r>
              <a:rPr lang="en-US" sz="2400" dirty="0"/>
              <a:t>http://www.tamuk.edu/studentorganizations/index.html</a:t>
            </a:r>
          </a:p>
          <a:p>
            <a:pPr marL="82550" indent="0">
              <a:buNone/>
            </a:pPr>
            <a:endParaRPr lang="en-US" sz="2400"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14</a:t>
            </a:fld>
            <a:endParaRPr lang="en-US" dirty="0"/>
          </a:p>
        </p:txBody>
      </p:sp>
    </p:spTree>
    <p:extLst>
      <p:ext uri="{BB962C8B-B14F-4D97-AF65-F5344CB8AC3E}">
        <p14:creationId xmlns:p14="http://schemas.microsoft.com/office/powerpoint/2010/main" val="3625991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6CEA96-1D5F-40A6-8A4F-285DEB6E643D}"/>
              </a:ext>
            </a:extLst>
          </p:cNvPr>
          <p:cNvSpPr>
            <a:spLocks noGrp="1"/>
          </p:cNvSpPr>
          <p:nvPr>
            <p:ph type="sldNum" sz="quarter" idx="12"/>
          </p:nvPr>
        </p:nvSpPr>
        <p:spPr/>
        <p:txBody>
          <a:bodyPr/>
          <a:lstStyle/>
          <a:p>
            <a:pPr>
              <a:defRPr/>
            </a:pPr>
            <a:fld id="{427C99ED-9C37-475B-BA08-07CB5E144C05}" type="slidenum">
              <a:rPr lang="en-US" smtClean="0"/>
              <a:pPr>
                <a:defRPr/>
              </a:pPr>
              <a:t>15</a:t>
            </a:fld>
            <a:endParaRPr lang="en-US" dirty="0"/>
          </a:p>
        </p:txBody>
      </p:sp>
      <p:pic>
        <p:nvPicPr>
          <p:cNvPr id="3" name="Picture 2">
            <a:extLst>
              <a:ext uri="{FF2B5EF4-FFF2-40B4-BE49-F238E27FC236}">
                <a16:creationId xmlns:a16="http://schemas.microsoft.com/office/drawing/2014/main" id="{737631DD-C469-4B39-9DE5-FAF1134F2BA6}"/>
              </a:ext>
            </a:extLst>
          </p:cNvPr>
          <p:cNvPicPr>
            <a:picLocks noChangeAspect="1"/>
          </p:cNvPicPr>
          <p:nvPr/>
        </p:nvPicPr>
        <p:blipFill>
          <a:blip r:embed="rId2"/>
          <a:stretch>
            <a:fillRect/>
          </a:stretch>
        </p:blipFill>
        <p:spPr>
          <a:xfrm>
            <a:off x="2011180" y="254620"/>
            <a:ext cx="5227820" cy="6222380"/>
          </a:xfrm>
          <a:prstGeom prst="rect">
            <a:avLst/>
          </a:prstGeom>
        </p:spPr>
      </p:pic>
    </p:spTree>
    <p:extLst>
      <p:ext uri="{BB962C8B-B14F-4D97-AF65-F5344CB8AC3E}">
        <p14:creationId xmlns:p14="http://schemas.microsoft.com/office/powerpoint/2010/main" val="3881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2</a:t>
            </a:fld>
            <a:endParaRPr lang="en-US" dirty="0"/>
          </a:p>
        </p:txBody>
      </p:sp>
      <p:sp>
        <p:nvSpPr>
          <p:cNvPr id="7170" name="Rectangle 2"/>
          <p:cNvSpPr>
            <a:spLocks noGrp="1" noChangeArrowheads="1"/>
          </p:cNvSpPr>
          <p:nvPr>
            <p:ph type="title" idx="4294967295"/>
          </p:nvPr>
        </p:nvSpPr>
        <p:spPr>
          <a:xfrm>
            <a:off x="685800" y="152400"/>
            <a:ext cx="6705600" cy="1066800"/>
          </a:xfrm>
        </p:spPr>
        <p:txBody>
          <a:bodyPr>
            <a:noAutofit/>
          </a:bodyPr>
          <a:lstStyle/>
          <a:p>
            <a:pPr eaLnBrk="1" fontAlgn="auto" hangingPunct="1">
              <a:spcAft>
                <a:spcPts val="0"/>
              </a:spcAft>
              <a:defRPr/>
            </a:pPr>
            <a:r>
              <a:rPr lang="en-US" sz="3600" b="1" dirty="0">
                <a:solidFill>
                  <a:schemeClr val="tx2">
                    <a:satMod val="130000"/>
                  </a:schemeClr>
                </a:solidFill>
              </a:rPr>
              <a:t>Failure to Plan Can Result in Adverse Risks</a:t>
            </a:r>
          </a:p>
        </p:txBody>
      </p:sp>
      <p:sp>
        <p:nvSpPr>
          <p:cNvPr id="7171" name="Rectangle 3"/>
          <p:cNvSpPr>
            <a:spLocks noGrp="1" noChangeArrowheads="1"/>
          </p:cNvSpPr>
          <p:nvPr>
            <p:ph type="body" idx="4294967295"/>
          </p:nvPr>
        </p:nvSpPr>
        <p:spPr>
          <a:xfrm>
            <a:off x="990600" y="1905000"/>
            <a:ext cx="6400800" cy="3962400"/>
          </a:xfrm>
        </p:spPr>
        <p:txBody>
          <a:bodyPr>
            <a:normAutofit lnSpcReduction="10000"/>
          </a:bodyPr>
          <a:lstStyle/>
          <a:p>
            <a:pPr marL="365760" indent="-283464" eaLnBrk="1" fontAlgn="auto" hangingPunct="1">
              <a:lnSpc>
                <a:spcPct val="80000"/>
              </a:lnSpc>
              <a:spcAft>
                <a:spcPts val="0"/>
              </a:spcAft>
              <a:buFont typeface="Wingdings 2"/>
              <a:buChar char=""/>
              <a:defRPr/>
            </a:pPr>
            <a:r>
              <a:rPr lang="en-US" b="1" dirty="0"/>
              <a:t>Physical</a:t>
            </a:r>
          </a:p>
          <a:p>
            <a:pPr marL="365760" indent="-283464" eaLnBrk="1" fontAlgn="auto" hangingPunct="1">
              <a:lnSpc>
                <a:spcPct val="80000"/>
              </a:lnSpc>
              <a:spcAft>
                <a:spcPts val="0"/>
              </a:spcAft>
              <a:buFontTx/>
              <a:buNone/>
              <a:defRPr/>
            </a:pPr>
            <a:endParaRPr lang="en-US" sz="1900" b="1" dirty="0"/>
          </a:p>
          <a:p>
            <a:pPr marL="365760" indent="-283464" eaLnBrk="1" fontAlgn="auto" hangingPunct="1">
              <a:lnSpc>
                <a:spcPct val="80000"/>
              </a:lnSpc>
              <a:spcAft>
                <a:spcPts val="0"/>
              </a:spcAft>
              <a:buFont typeface="Wingdings 2"/>
              <a:buChar char=""/>
              <a:defRPr/>
            </a:pPr>
            <a:r>
              <a:rPr lang="en-US" b="1" dirty="0"/>
              <a:t>Reputation</a:t>
            </a:r>
          </a:p>
          <a:p>
            <a:pPr marL="365760" indent="-283464" eaLnBrk="1" fontAlgn="auto" hangingPunct="1">
              <a:lnSpc>
                <a:spcPct val="80000"/>
              </a:lnSpc>
              <a:spcAft>
                <a:spcPts val="0"/>
              </a:spcAft>
              <a:buFontTx/>
              <a:buNone/>
              <a:defRPr/>
            </a:pPr>
            <a:endParaRPr lang="en-US" sz="1900" b="1" dirty="0"/>
          </a:p>
          <a:p>
            <a:pPr marL="365760" indent="-283464" eaLnBrk="1" fontAlgn="auto" hangingPunct="1">
              <a:lnSpc>
                <a:spcPct val="80000"/>
              </a:lnSpc>
              <a:spcAft>
                <a:spcPts val="0"/>
              </a:spcAft>
              <a:buFont typeface="Wingdings 2"/>
              <a:buChar char=""/>
              <a:defRPr/>
            </a:pPr>
            <a:r>
              <a:rPr lang="en-US" b="1" dirty="0"/>
              <a:t>Emotional</a:t>
            </a:r>
          </a:p>
          <a:p>
            <a:pPr marL="365760" indent="-283464" eaLnBrk="1" fontAlgn="auto" hangingPunct="1">
              <a:lnSpc>
                <a:spcPct val="80000"/>
              </a:lnSpc>
              <a:spcAft>
                <a:spcPts val="0"/>
              </a:spcAft>
              <a:buFontTx/>
              <a:buNone/>
              <a:defRPr/>
            </a:pPr>
            <a:endParaRPr lang="en-US" sz="1900" b="1" dirty="0"/>
          </a:p>
          <a:p>
            <a:pPr marL="365760" indent="-283464" eaLnBrk="1" fontAlgn="auto" hangingPunct="1">
              <a:lnSpc>
                <a:spcPct val="80000"/>
              </a:lnSpc>
              <a:spcAft>
                <a:spcPts val="0"/>
              </a:spcAft>
              <a:buFont typeface="Wingdings 2"/>
              <a:buChar char=""/>
              <a:defRPr/>
            </a:pPr>
            <a:r>
              <a:rPr lang="en-US" b="1" dirty="0"/>
              <a:t>Financial</a:t>
            </a:r>
          </a:p>
          <a:p>
            <a:pPr marL="365760" indent="-283464" eaLnBrk="1" fontAlgn="auto" hangingPunct="1">
              <a:lnSpc>
                <a:spcPct val="80000"/>
              </a:lnSpc>
              <a:spcAft>
                <a:spcPts val="0"/>
              </a:spcAft>
              <a:buFontTx/>
              <a:buNone/>
              <a:defRPr/>
            </a:pPr>
            <a:endParaRPr lang="en-US" sz="1800" b="1" dirty="0"/>
          </a:p>
          <a:p>
            <a:pPr marL="365760" indent="-283464" eaLnBrk="1" fontAlgn="auto" hangingPunct="1">
              <a:lnSpc>
                <a:spcPct val="80000"/>
              </a:lnSpc>
              <a:spcAft>
                <a:spcPts val="0"/>
              </a:spcAft>
              <a:buFont typeface="Wingdings 2"/>
              <a:buChar char=""/>
              <a:defRPr/>
            </a:pPr>
            <a:r>
              <a:rPr lang="en-US" b="1" dirty="0"/>
              <a:t>Facilities</a:t>
            </a:r>
          </a:p>
          <a:p>
            <a:pPr marL="365760" indent="-283464" eaLnBrk="1" fontAlgn="auto" hangingPunct="1">
              <a:lnSpc>
                <a:spcPct val="80000"/>
              </a:lnSpc>
              <a:spcAft>
                <a:spcPts val="0"/>
              </a:spcAft>
              <a:buFontTx/>
              <a:buNone/>
              <a:defRPr/>
            </a:pPr>
            <a:endParaRPr sz="1800" dirty="0"/>
          </a:p>
          <a:p>
            <a:pPr marL="365760" indent="-283464" eaLnBrk="1" fontAlgn="auto" hangingPunct="1">
              <a:lnSpc>
                <a:spcPct val="80000"/>
              </a:lnSpc>
              <a:spcAft>
                <a:spcPts val="0"/>
              </a:spcAft>
              <a:buFontTx/>
              <a:buNone/>
              <a:defRPr/>
            </a:pPr>
            <a:r>
              <a:rPr lang="en-US" sz="1200" dirty="0"/>
              <a:t>(This is used with permission from Student Risk Management at Arizona State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3</a:t>
            </a:fld>
            <a:endParaRPr lang="en-US" dirty="0"/>
          </a:p>
        </p:txBody>
      </p:sp>
      <p:sp>
        <p:nvSpPr>
          <p:cNvPr id="8194" name="Rectangle 2"/>
          <p:cNvSpPr>
            <a:spLocks noGrp="1" noChangeArrowheads="1"/>
          </p:cNvSpPr>
          <p:nvPr>
            <p:ph type="title" idx="4294967295"/>
          </p:nvPr>
        </p:nvSpPr>
        <p:spPr>
          <a:xfrm>
            <a:off x="838200" y="152400"/>
            <a:ext cx="7620000" cy="685800"/>
          </a:xfrm>
        </p:spPr>
        <p:txBody>
          <a:bodyPr>
            <a:noAutofit/>
          </a:bodyPr>
          <a:lstStyle/>
          <a:p>
            <a:pPr eaLnBrk="1" fontAlgn="auto" hangingPunct="1">
              <a:spcAft>
                <a:spcPts val="0"/>
              </a:spcAft>
              <a:defRPr/>
            </a:pPr>
            <a:r>
              <a:rPr lang="en-US" sz="3600" b="1" dirty="0">
                <a:solidFill>
                  <a:schemeClr val="tx2">
                    <a:satMod val="130000"/>
                  </a:schemeClr>
                </a:solidFill>
              </a:rPr>
              <a:t>Risk Management Concepts</a:t>
            </a:r>
          </a:p>
        </p:txBody>
      </p:sp>
      <p:sp>
        <p:nvSpPr>
          <p:cNvPr id="8195" name="Rectangle 3"/>
          <p:cNvSpPr>
            <a:spLocks noGrp="1" noChangeArrowheads="1"/>
          </p:cNvSpPr>
          <p:nvPr>
            <p:ph type="body" idx="4294967295"/>
          </p:nvPr>
        </p:nvSpPr>
        <p:spPr>
          <a:xfrm>
            <a:off x="381000" y="1524000"/>
            <a:ext cx="8305800" cy="4754563"/>
          </a:xfrm>
        </p:spPr>
        <p:txBody>
          <a:bodyPr>
            <a:normAutofit fontScale="85000" lnSpcReduction="20000"/>
          </a:bodyPr>
          <a:lstStyle/>
          <a:p>
            <a:pPr marL="365760" indent="-283464" eaLnBrk="1" fontAlgn="auto" hangingPunct="1">
              <a:spcAft>
                <a:spcPts val="0"/>
              </a:spcAft>
              <a:buFont typeface="Wingdings 2"/>
              <a:buChar char=""/>
              <a:defRPr/>
            </a:pPr>
            <a:r>
              <a:rPr lang="en-US" dirty="0"/>
              <a:t>Identify risky behavior and activities</a:t>
            </a:r>
          </a:p>
          <a:p>
            <a:pPr marL="82296" indent="0" eaLnBrk="1" fontAlgn="auto" hangingPunct="1">
              <a:spcAft>
                <a:spcPts val="0"/>
              </a:spcAft>
              <a:buNone/>
              <a:defRPr/>
            </a:pPr>
            <a:endParaRPr lang="en-US" dirty="0"/>
          </a:p>
          <a:p>
            <a:pPr marL="365760" indent="-283464" eaLnBrk="1" fontAlgn="auto" hangingPunct="1">
              <a:spcAft>
                <a:spcPts val="0"/>
              </a:spcAft>
              <a:buFont typeface="Wingdings 2"/>
              <a:buChar char=""/>
              <a:defRPr/>
            </a:pPr>
            <a:r>
              <a:rPr lang="en-US" dirty="0"/>
              <a:t>Assess the probability of adverse outcomes </a:t>
            </a:r>
          </a:p>
          <a:p>
            <a:pPr marL="365760" indent="-283464" eaLnBrk="1" fontAlgn="auto" hangingPunct="1">
              <a:spcAft>
                <a:spcPts val="0"/>
              </a:spcAft>
              <a:buFont typeface="Wingdings 2"/>
              <a:buChar char=""/>
              <a:defRPr/>
            </a:pPr>
            <a:endParaRPr lang="en-US" dirty="0"/>
          </a:p>
          <a:p>
            <a:pPr marL="365760" indent="-283464" eaLnBrk="1" fontAlgn="auto" hangingPunct="1">
              <a:spcAft>
                <a:spcPts val="0"/>
              </a:spcAft>
              <a:buFont typeface="Wingdings 2"/>
              <a:buChar char=""/>
              <a:defRPr/>
            </a:pPr>
            <a:r>
              <a:rPr lang="en-US" dirty="0"/>
              <a:t>Identify and implement controls to eliminate or reduce the risk </a:t>
            </a:r>
          </a:p>
          <a:p>
            <a:pPr marL="365760" indent="-283464" eaLnBrk="1" fontAlgn="auto" hangingPunct="1">
              <a:spcAft>
                <a:spcPts val="0"/>
              </a:spcAft>
              <a:buFont typeface="Wingdings 2"/>
              <a:buChar char=""/>
              <a:defRPr/>
            </a:pPr>
            <a:endParaRPr lang="en-US" dirty="0"/>
          </a:p>
          <a:p>
            <a:pPr marL="365760" indent="-283464" eaLnBrk="1" fontAlgn="auto" hangingPunct="1">
              <a:spcAft>
                <a:spcPts val="0"/>
              </a:spcAft>
              <a:buFont typeface="Wingdings 2"/>
              <a:buChar char=""/>
              <a:defRPr/>
            </a:pPr>
            <a:r>
              <a:rPr lang="en-US" dirty="0"/>
              <a:t>Reassess the activity after risk intervention</a:t>
            </a:r>
          </a:p>
          <a:p>
            <a:pPr marL="82296" indent="0" eaLnBrk="1" fontAlgn="auto" hangingPunct="1">
              <a:spcAft>
                <a:spcPts val="0"/>
              </a:spcAft>
              <a:buNone/>
              <a:defRPr/>
            </a:pPr>
            <a:endParaRPr lang="en-US" dirty="0"/>
          </a:p>
          <a:p>
            <a:pPr marL="365760" indent="-283464" eaLnBrk="1" fontAlgn="auto" hangingPunct="1">
              <a:spcAft>
                <a:spcPts val="0"/>
              </a:spcAft>
              <a:buFont typeface="Wingdings 2"/>
              <a:buChar char=""/>
              <a:defRPr/>
            </a:pPr>
            <a:r>
              <a:rPr lang="en-US" dirty="0"/>
              <a:t>Special events insurance</a:t>
            </a:r>
          </a:p>
          <a:p>
            <a:pPr marL="365760" indent="-283464" eaLnBrk="1" fontAlgn="auto" hangingPunct="1">
              <a:spcAft>
                <a:spcPts val="0"/>
              </a:spcAft>
              <a:buFont typeface="Wingdings 2"/>
              <a:buChar char=""/>
              <a:defRPr/>
            </a:pPr>
            <a:endParaRPr lang="en-US" dirty="0"/>
          </a:p>
          <a:p>
            <a:pPr marL="365760" indent="-283464" eaLnBrk="1" fontAlgn="auto" hangingPunct="1">
              <a:spcAft>
                <a:spcPts val="0"/>
              </a:spcAft>
              <a:buFontTx/>
              <a:buNone/>
              <a:defRPr/>
            </a:pPr>
            <a:r>
              <a:rPr lang="en-US" sz="1200" dirty="0"/>
              <a:t>Georgia Institute of Technology, 2002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124200" y="4038600"/>
          <a:ext cx="3040063" cy="1341438"/>
        </p:xfrm>
        <a:graphic>
          <a:graphicData uri="http://schemas.openxmlformats.org/drawingml/2006/table">
            <a:tbl>
              <a:tblPr/>
              <a:tblGrid>
                <a:gridCol w="838200">
                  <a:extLst>
                    <a:ext uri="{9D8B030D-6E8A-4147-A177-3AD203B41FA5}">
                      <a16:colId xmlns:a16="http://schemas.microsoft.com/office/drawing/2014/main" val="20000"/>
                    </a:ext>
                  </a:extLst>
                </a:gridCol>
                <a:gridCol w="501650">
                  <a:extLst>
                    <a:ext uri="{9D8B030D-6E8A-4147-A177-3AD203B41FA5}">
                      <a16:colId xmlns:a16="http://schemas.microsoft.com/office/drawing/2014/main" val="20001"/>
                    </a:ext>
                  </a:extLst>
                </a:gridCol>
                <a:gridCol w="566738">
                  <a:extLst>
                    <a:ext uri="{9D8B030D-6E8A-4147-A177-3AD203B41FA5}">
                      <a16:colId xmlns:a16="http://schemas.microsoft.com/office/drawing/2014/main" val="20002"/>
                    </a:ext>
                  </a:extLst>
                </a:gridCol>
                <a:gridCol w="566737">
                  <a:extLst>
                    <a:ext uri="{9D8B030D-6E8A-4147-A177-3AD203B41FA5}">
                      <a16:colId xmlns:a16="http://schemas.microsoft.com/office/drawing/2014/main" val="20003"/>
                    </a:ext>
                  </a:extLst>
                </a:gridCol>
                <a:gridCol w="566738">
                  <a:extLst>
                    <a:ext uri="{9D8B030D-6E8A-4147-A177-3AD203B41FA5}">
                      <a16:colId xmlns:a16="http://schemas.microsoft.com/office/drawing/2014/main" val="20004"/>
                    </a:ext>
                  </a:extLst>
                </a:gridCol>
              </a:tblGrid>
              <a:tr h="20170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4"/>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5"/>
                  </a:ext>
                </a:extLst>
              </a:tr>
            </a:tbl>
          </a:graphicData>
        </a:graphic>
      </p:graphicFrame>
      <p:sp>
        <p:nvSpPr>
          <p:cNvPr id="28715" name="Text Box 3"/>
          <p:cNvSpPr txBox="1">
            <a:spLocks noChangeArrowheads="1"/>
          </p:cNvSpPr>
          <p:nvPr/>
        </p:nvSpPr>
        <p:spPr bwMode="auto">
          <a:xfrm>
            <a:off x="0" y="3886200"/>
            <a:ext cx="2967038" cy="21336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sz="1000" b="1" dirty="0">
                <a:latin typeface="Arial Narrow" pitchFamily="34" charset="0"/>
                <a:cs typeface="Times New Roman" pitchFamily="18" charset="0"/>
              </a:rPr>
              <a:t>SERIOUSNESS</a:t>
            </a:r>
            <a:endParaRPr lang="en-US" sz="900" dirty="0"/>
          </a:p>
          <a:p>
            <a:r>
              <a:rPr lang="en-US" sz="1000" dirty="0">
                <a:latin typeface="Arial Narrow" pitchFamily="34" charset="0"/>
                <a:cs typeface="Times New Roman" pitchFamily="18" charset="0"/>
              </a:rPr>
              <a:t>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result in death.</a:t>
            </a:r>
          </a:p>
          <a:p>
            <a:endParaRPr lang="en-US" sz="900" dirty="0"/>
          </a:p>
          <a:p>
            <a:r>
              <a:rPr lang="en-US" sz="1000" dirty="0">
                <a:latin typeface="Arial Narrow" pitchFamily="34" charset="0"/>
                <a:cs typeface="Times New Roman" pitchFamily="18" charset="0"/>
              </a:rPr>
              <a:t>II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cause severe injury, major property damage, significant financial loss, and/or result in negative publicity for the organization and/or institution.</a:t>
            </a:r>
            <a:endParaRPr lang="en-US" sz="900" dirty="0"/>
          </a:p>
          <a:p>
            <a:endParaRPr lang="en-US" sz="1000" dirty="0">
              <a:latin typeface="Arial Narrow" pitchFamily="34" charset="0"/>
              <a:cs typeface="Times New Roman" pitchFamily="18" charset="0"/>
            </a:endParaRPr>
          </a:p>
          <a:p>
            <a:r>
              <a:rPr lang="en-US" sz="1000" dirty="0">
                <a:latin typeface="Arial Narrow" pitchFamily="34" charset="0"/>
                <a:cs typeface="Times New Roman" pitchFamily="18" charset="0"/>
              </a:rPr>
              <a:t>III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cause minor injury, illness, property damage, financial loss, and/or could result in negative publicity for the organization and/or institution.</a:t>
            </a:r>
            <a:endParaRPr lang="en-US" sz="900" dirty="0"/>
          </a:p>
          <a:p>
            <a:endParaRPr lang="en-US" sz="1000" dirty="0">
              <a:latin typeface="Arial Narrow" pitchFamily="34" charset="0"/>
              <a:cs typeface="Times New Roman" pitchFamily="18" charset="0"/>
            </a:endParaRPr>
          </a:p>
          <a:p>
            <a:r>
              <a:rPr lang="en-US" sz="1000" dirty="0">
                <a:latin typeface="Arial Narrow" pitchFamily="34" charset="0"/>
                <a:cs typeface="Times New Roman" pitchFamily="18" charset="0"/>
              </a:rPr>
              <a:t>IV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Hazard presents a minimal threat to safety, health, and well-being of participants.</a:t>
            </a:r>
            <a:endParaRPr lang="en-US" sz="900" dirty="0"/>
          </a:p>
          <a:p>
            <a:endParaRPr lang="en-US" dirty="0"/>
          </a:p>
        </p:txBody>
      </p:sp>
      <p:sp>
        <p:nvSpPr>
          <p:cNvPr id="28716" name="Text Box 4"/>
          <p:cNvSpPr txBox="1">
            <a:spLocks noChangeArrowheads="1"/>
          </p:cNvSpPr>
          <p:nvPr/>
        </p:nvSpPr>
        <p:spPr bwMode="auto">
          <a:xfrm>
            <a:off x="6248400" y="3962400"/>
            <a:ext cx="2647950" cy="17526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sz="1000" b="1" dirty="0">
                <a:latin typeface="Arial Narrow" pitchFamily="34" charset="0"/>
                <a:cs typeface="Times New Roman" pitchFamily="18" charset="0"/>
              </a:rPr>
              <a:t>PROBABILITY</a:t>
            </a:r>
            <a:endParaRPr lang="en-US" sz="900" dirty="0"/>
          </a:p>
          <a:p>
            <a:r>
              <a:rPr lang="en-US" sz="1100" dirty="0">
                <a:latin typeface="Arial Narrow" pitchFamily="34" charset="0"/>
                <a:cs typeface="Times New Roman" pitchFamily="18" charset="0"/>
              </a:rPr>
              <a:t>A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Likely to occur immediately or in a short period of time, expected to occur frequently.</a:t>
            </a:r>
          </a:p>
          <a:p>
            <a:endParaRPr lang="en-US" sz="900" dirty="0"/>
          </a:p>
          <a:p>
            <a:r>
              <a:rPr lang="en-US" sz="1100" dirty="0">
                <a:latin typeface="Arial Narrow" pitchFamily="34" charset="0"/>
                <a:cs typeface="Times New Roman" pitchFamily="18" charset="0"/>
              </a:rPr>
              <a:t>B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Probably will come in time</a:t>
            </a:r>
            <a:endParaRPr lang="en-US" sz="900" dirty="0"/>
          </a:p>
          <a:p>
            <a:endParaRPr lang="en-US" sz="1100" dirty="0">
              <a:latin typeface="Arial Narrow" pitchFamily="34" charset="0"/>
              <a:cs typeface="Times New Roman" pitchFamily="18" charset="0"/>
            </a:endParaRPr>
          </a:p>
          <a:p>
            <a:r>
              <a:rPr lang="en-US" sz="1100" dirty="0">
                <a:latin typeface="Arial Narrow" pitchFamily="34" charset="0"/>
                <a:cs typeface="Times New Roman" pitchFamily="18" charset="0"/>
              </a:rPr>
              <a:t>C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May occur in time.</a:t>
            </a:r>
            <a:endParaRPr lang="en-US" sz="900" dirty="0"/>
          </a:p>
          <a:p>
            <a:endParaRPr lang="en-US" sz="1100" dirty="0">
              <a:latin typeface="Arial Narrow" pitchFamily="34" charset="0"/>
              <a:cs typeface="Times New Roman" pitchFamily="18" charset="0"/>
            </a:endParaRPr>
          </a:p>
          <a:p>
            <a:r>
              <a:rPr lang="en-US" sz="1100" dirty="0">
                <a:latin typeface="Arial Narrow" pitchFamily="34" charset="0"/>
                <a:cs typeface="Times New Roman" pitchFamily="18" charset="0"/>
              </a:rPr>
              <a:t>D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Unlikely to occur.</a:t>
            </a:r>
            <a:endParaRPr lang="en-US" sz="900" dirty="0"/>
          </a:p>
          <a:p>
            <a:endParaRPr lang="en-US" dirty="0"/>
          </a:p>
        </p:txBody>
      </p:sp>
      <p:sp>
        <p:nvSpPr>
          <p:cNvPr id="28717"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p>
        </p:txBody>
      </p:sp>
      <p:sp>
        <p:nvSpPr>
          <p:cNvPr id="28718" name="TextBox 15"/>
          <p:cNvSpPr txBox="1">
            <a:spLocks noChangeArrowheads="1"/>
          </p:cNvSpPr>
          <p:nvPr/>
        </p:nvSpPr>
        <p:spPr bwMode="auto">
          <a:xfrm>
            <a:off x="0" y="533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endParaRPr lang="en-US" sz="1200" b="1" dirty="0"/>
          </a:p>
          <a:p>
            <a:pPr eaLnBrk="1" hangingPunct="1"/>
            <a:r>
              <a:rPr lang="en-US" sz="1200" b="1" dirty="0"/>
              <a:t>NAME OF EVENT: 	</a:t>
            </a:r>
            <a:r>
              <a:rPr lang="en-US" sz="1200" b="1" i="1" dirty="0">
                <a:solidFill>
                  <a:srgbClr val="230DC3"/>
                </a:solidFill>
              </a:rPr>
              <a:t>TAMUK Outdoors</a:t>
            </a:r>
            <a:endParaRPr lang="en-US" sz="1200" b="1" dirty="0">
              <a:solidFill>
                <a:srgbClr val="230DC3"/>
              </a:solidFill>
            </a:endParaRPr>
          </a:p>
        </p:txBody>
      </p:sp>
      <p:sp>
        <p:nvSpPr>
          <p:cNvPr id="28719" name="Rectangle 12"/>
          <p:cNvSpPr>
            <a:spLocks noChangeArrowheads="1"/>
          </p:cNvSpPr>
          <p:nvPr/>
        </p:nvSpPr>
        <p:spPr bwMode="auto">
          <a:xfrm>
            <a:off x="0" y="3381345"/>
            <a:ext cx="90813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000" dirty="0">
                <a:latin typeface="Arial Narrow" pitchFamily="34" charset="0"/>
                <a:cs typeface="Times New Roman" pitchFamily="18" charset="0"/>
              </a:rPr>
              <a:t>* Possible risks include:  medical emergencies, food poisoning/allergic reactions, damage to University reputation, damage to University property and/or facilities, accidents, injury, and/or death.</a:t>
            </a:r>
            <a:endParaRPr lang="en-US" sz="900" dirty="0"/>
          </a:p>
          <a:p>
            <a:pPr eaLnBrk="0" hangingPunct="0"/>
            <a:r>
              <a:rPr lang="en-US" sz="1000" dirty="0">
                <a:latin typeface="Arial Narrow" pitchFamily="34" charset="0"/>
                <a:cs typeface="Times New Roman" pitchFamily="18" charset="0"/>
              </a:rPr>
              <a:t>**Methods to manage risks may include:  purchasing special event liability insurance, arranging for security through TAMUK UPD, traveling with an advisor, rotating drivers, etc.</a:t>
            </a:r>
            <a:endParaRPr lang="en-US" dirty="0"/>
          </a:p>
        </p:txBody>
      </p:sp>
      <p:sp>
        <p:nvSpPr>
          <p:cNvPr id="28720" name="Rectangle 13"/>
          <p:cNvSpPr>
            <a:spLocks noChangeArrowheads="1"/>
          </p:cNvSpPr>
          <p:nvPr/>
        </p:nvSpPr>
        <p:spPr bwMode="auto">
          <a:xfrm>
            <a:off x="0" y="609600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900" dirty="0">
                <a:latin typeface="Arial Narrow" pitchFamily="34" charset="0"/>
                <a:cs typeface="Times New Roman" pitchFamily="18" charset="0"/>
              </a:rPr>
              <a:t>If any special activity score is within the red or yellow the Office of Student Activities must review.  The Risk Management &amp; Insurance Matrix must be filed when an Activity Proposal is require.</a:t>
            </a:r>
            <a:endParaRPr lang="en-US" sz="900" dirty="0"/>
          </a:p>
          <a:p>
            <a:pPr eaLnBrk="0" hangingPunct="0"/>
            <a:r>
              <a:rPr lang="en-US" sz="900" dirty="0">
                <a:latin typeface="Arial Narrow" pitchFamily="34" charset="0"/>
                <a:cs typeface="Times New Roman" pitchFamily="18" charset="0"/>
              </a:rPr>
              <a:t>The form has been provided as an educational tool to help student leaders to develop a process for identifying and discussing potential risk issues.  It is intended for use as part of a larger event planning process, and should only serve as a starting point for your discussion on risk management.  It is not designed to take the place of a careful review of applicable rules, policies, and laws, or discussion with your advisor.  Completion of this form does not imply approval or authorization of your event by Texas A&amp;M University- Kingsville.  For more information on event planning, contact Student Activities in the Memorial Student Union Building.</a:t>
            </a:r>
            <a:endParaRPr lang="en-US" sz="900" dirty="0"/>
          </a:p>
        </p:txBody>
      </p:sp>
      <p:graphicFrame>
        <p:nvGraphicFramePr>
          <p:cNvPr id="61510" name="Group 70"/>
          <p:cNvGraphicFramePr>
            <a:graphicFrameLocks noGrp="1"/>
          </p:cNvGraphicFramePr>
          <p:nvPr>
            <p:extLst>
              <p:ext uri="{D42A27DB-BD31-4B8C-83A1-F6EECF244321}">
                <p14:modId xmlns:p14="http://schemas.microsoft.com/office/powerpoint/2010/main" val="1628907761"/>
              </p:ext>
            </p:extLst>
          </p:nvPr>
        </p:nvGraphicFramePr>
        <p:xfrm>
          <a:off x="152400" y="990600"/>
          <a:ext cx="8839200" cy="2392587"/>
        </p:xfrm>
        <a:graphic>
          <a:graphicData uri="http://schemas.openxmlformats.org/drawingml/2006/table">
            <a:tbl>
              <a:tblPr/>
              <a:tblGrid>
                <a:gridCol w="1708150">
                  <a:extLst>
                    <a:ext uri="{9D8B030D-6E8A-4147-A177-3AD203B41FA5}">
                      <a16:colId xmlns:a16="http://schemas.microsoft.com/office/drawing/2014/main" val="20000"/>
                    </a:ext>
                  </a:extLst>
                </a:gridCol>
                <a:gridCol w="1782763">
                  <a:extLst>
                    <a:ext uri="{9D8B030D-6E8A-4147-A177-3AD203B41FA5}">
                      <a16:colId xmlns:a16="http://schemas.microsoft.com/office/drawing/2014/main" val="20001"/>
                    </a:ext>
                  </a:extLst>
                </a:gridCol>
                <a:gridCol w="1154112">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3146425">
                  <a:extLst>
                    <a:ext uri="{9D8B030D-6E8A-4147-A177-3AD203B41FA5}">
                      <a16:colId xmlns:a16="http://schemas.microsoft.com/office/drawing/2014/main" val="20004"/>
                    </a:ext>
                  </a:extLst>
                </a:gridCol>
              </a:tblGrid>
              <a:tr h="380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11456">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II</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r>
                        <a:rPr kumimoji="0" lang="en-US" sz="1200" b="1" i="0" u="none" strike="noStrike" cap="none" normalizeH="0" baseline="0" dirty="0">
                          <a:ln>
                            <a:noFill/>
                          </a:ln>
                          <a:solidFill>
                            <a:schemeClr val="tx1"/>
                          </a:solidFill>
                          <a:effectLst/>
                          <a:latin typeface="Arial" pitchFamily="42" charset="0"/>
                        </a:rPr>
                        <a:t>.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B</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230DC3"/>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Proper one on one Instruction/Supervision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One on one Instruction/Participation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230DC3"/>
                          </a:solidFill>
                          <a:effectLst/>
                          <a:latin typeface="Arial" pitchFamily="42" charset="0"/>
                        </a:rPr>
                        <a:t>    Vendor certified 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One on One Instruction/Supervision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Restricting use to Advisor/Organization  not participants. Provide orientation for use limitations and routes. Use vendor ATV’s instead of personal units. </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990600" y="152400"/>
            <a:ext cx="7696200" cy="685800"/>
          </a:xfrm>
        </p:spPr>
        <p:txBody>
          <a:bodyPr/>
          <a:lstStyle/>
          <a:p>
            <a:pPr eaLnBrk="1" fontAlgn="auto" hangingPunct="1">
              <a:spcAft>
                <a:spcPts val="0"/>
              </a:spcAft>
              <a:defRPr/>
            </a:pPr>
            <a:r>
              <a:rPr lang="en-US" sz="3600" b="1" dirty="0">
                <a:solidFill>
                  <a:schemeClr val="tx2">
                    <a:satMod val="130000"/>
                  </a:schemeClr>
                </a:solidFill>
              </a:rPr>
              <a:t>Student Travel</a:t>
            </a:r>
          </a:p>
        </p:txBody>
      </p:sp>
      <p:sp>
        <p:nvSpPr>
          <p:cNvPr id="103426" name="Rectangle 3"/>
          <p:cNvSpPr>
            <a:spLocks noGrp="1" noChangeArrowheads="1"/>
          </p:cNvSpPr>
          <p:nvPr>
            <p:ph idx="1"/>
          </p:nvPr>
        </p:nvSpPr>
        <p:spPr>
          <a:xfrm>
            <a:off x="533400" y="914400"/>
            <a:ext cx="8458200" cy="5410200"/>
          </a:xfrm>
        </p:spPr>
        <p:txBody>
          <a:bodyPr>
            <a:normAutofit fontScale="70000" lnSpcReduction="20000"/>
          </a:bodyPr>
          <a:lstStyle/>
          <a:p>
            <a:pPr marL="365760" indent="-283464" algn="ctr" eaLnBrk="1" fontAlgn="auto" hangingPunct="1">
              <a:spcAft>
                <a:spcPts val="0"/>
              </a:spcAft>
              <a:buFontTx/>
              <a:buNone/>
              <a:defRPr/>
            </a:pPr>
            <a:r>
              <a:rPr lang="en-US" b="1" dirty="0"/>
              <a:t>General Requirements</a:t>
            </a:r>
          </a:p>
          <a:p>
            <a:pPr marL="82296" indent="0" eaLnBrk="1" fontAlgn="auto" hangingPunct="1">
              <a:spcAft>
                <a:spcPts val="0"/>
              </a:spcAft>
              <a:buNone/>
              <a:defRPr/>
            </a:pPr>
            <a:r>
              <a:rPr lang="en-US" dirty="0"/>
              <a:t>Travel provisions apply to any student traveling more than 25 miles from campus to an activity or event that is organized or sponsored by the University, funded by the University, using a vehicle owned or leased by the University; or travel required by a registered student organization.  Individual departments may mandate additional procedures.</a:t>
            </a:r>
          </a:p>
          <a:p>
            <a:pPr marL="82296" indent="0" eaLnBrk="1" fontAlgn="auto" hangingPunct="1">
              <a:spcAft>
                <a:spcPts val="0"/>
              </a:spcAft>
              <a:buNone/>
              <a:defRPr/>
            </a:pPr>
            <a:endParaRPr lang="en-US" sz="1100" dirty="0"/>
          </a:p>
          <a:p>
            <a:pPr marL="365760" indent="-283464" eaLnBrk="1" fontAlgn="auto" hangingPunct="1">
              <a:spcAft>
                <a:spcPts val="0"/>
              </a:spcAft>
              <a:buFont typeface="Wingdings 2"/>
              <a:buChar char=""/>
              <a:defRPr/>
            </a:pPr>
            <a:r>
              <a:rPr lang="en-US" dirty="0"/>
              <a:t>Must submit completed travel forms to Dean of Students Office 4 business days in advance of travel (MSUB, Room 306)</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Prefer rental vehicles be used if possible</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Driver must have a verified good driver record in the past 24 months and screening must occur annually</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Must have personal automobile insurance and registration as required by state law if personal vehicle to be used</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Student travel procedures and forms can be found at: http://www.tamuk.edu/dean/travelprocedures.html</a:t>
            </a:r>
          </a:p>
          <a:p>
            <a:pPr marL="365760" indent="-283464" eaLnBrk="1" fontAlgn="auto" hangingPunct="1">
              <a:spcAft>
                <a:spcPts val="0"/>
              </a:spcAft>
              <a:buFont typeface="Wingdings 2"/>
              <a:buChar char=""/>
              <a:defRPr/>
            </a:pPr>
            <a:endParaRPr lang="en-US"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a:xfrm>
            <a:off x="990600" y="152400"/>
            <a:ext cx="6400800" cy="792163"/>
          </a:xfrm>
        </p:spPr>
        <p:txBody>
          <a:bodyPr/>
          <a:lstStyle/>
          <a:p>
            <a:pPr eaLnBrk="1" fontAlgn="auto" hangingPunct="1">
              <a:spcAft>
                <a:spcPts val="0"/>
              </a:spcAft>
              <a:defRPr/>
            </a:pPr>
            <a:r>
              <a:rPr lang="en-US" sz="4000" b="1" dirty="0">
                <a:solidFill>
                  <a:schemeClr val="tx2">
                    <a:satMod val="130000"/>
                  </a:schemeClr>
                </a:solidFill>
              </a:rPr>
              <a:t>Behavior at Parties</a:t>
            </a:r>
            <a:r>
              <a:rPr lang="en-US" sz="3600" b="1" dirty="0">
                <a:solidFill>
                  <a:schemeClr val="tx2">
                    <a:satMod val="130000"/>
                  </a:schemeClr>
                </a:solidFill>
              </a:rPr>
              <a:t> </a:t>
            </a:r>
          </a:p>
        </p:txBody>
      </p:sp>
      <p:sp>
        <p:nvSpPr>
          <p:cNvPr id="69635" name="Content Placeholder 2"/>
          <p:cNvSpPr>
            <a:spLocks noGrp="1"/>
          </p:cNvSpPr>
          <p:nvPr>
            <p:ph idx="1"/>
          </p:nvPr>
        </p:nvSpPr>
        <p:spPr>
          <a:xfrm>
            <a:off x="533400" y="1219200"/>
            <a:ext cx="8153400" cy="4525963"/>
          </a:xfrm>
        </p:spPr>
        <p:txBody>
          <a:bodyPr>
            <a:normAutofit/>
          </a:bodyPr>
          <a:lstStyle/>
          <a:p>
            <a:pPr eaLnBrk="1" hangingPunct="1">
              <a:buFontTx/>
              <a:buNone/>
            </a:pPr>
            <a:r>
              <a:rPr lang="en-US" sz="2800" b="1" dirty="0"/>
              <a:t>Organizations may be held responsible when…</a:t>
            </a:r>
          </a:p>
          <a:p>
            <a:pPr eaLnBrk="1" hangingPunct="1">
              <a:buFontTx/>
              <a:buNone/>
            </a:pPr>
            <a:endParaRPr lang="en-US" sz="800" dirty="0"/>
          </a:p>
          <a:p>
            <a:pPr eaLnBrk="1" hangingPunct="1"/>
            <a:r>
              <a:rPr lang="en-US" sz="2400" dirty="0"/>
              <a:t>acts of individual members  are directly related to the student organization's activities </a:t>
            </a:r>
          </a:p>
          <a:p>
            <a:pPr eaLnBrk="1" hangingPunct="1"/>
            <a:endParaRPr lang="en-US" sz="800" dirty="0"/>
          </a:p>
          <a:p>
            <a:pPr eaLnBrk="1" hangingPunct="1"/>
            <a:r>
              <a:rPr lang="en-US" sz="2400" dirty="0"/>
              <a:t>member is violating local, state, or federal law or University regulations and other members present fail to discourage such activity or it can be shown to be a common practice within the members or organization</a:t>
            </a:r>
          </a:p>
          <a:p>
            <a:pPr eaLnBrk="1" hangingPunct="1"/>
            <a:endParaRPr lang="en-US" sz="800" dirty="0"/>
          </a:p>
          <a:p>
            <a:pPr eaLnBrk="1" hangingPunct="1"/>
            <a:r>
              <a:rPr lang="en-US" sz="2400" b="1" dirty="0"/>
              <a:t>Remember</a:t>
            </a:r>
            <a:r>
              <a:rPr lang="en-US" sz="2400" dirty="0"/>
              <a:t> … in addition to the group being held responsible, members, officers, and even advisors may be held individually responsible for an individual member’s actions.</a:t>
            </a:r>
          </a:p>
          <a:p>
            <a:pPr eaLnBrk="1" hangingPunct="1"/>
            <a:endParaRPr lang="en-US" sz="2400"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0070C0"/>
                </a:solidFill>
              </a:rPr>
              <a:t>Equal Opportunity Protections</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marL="0" indent="0">
              <a:buFont typeface="Wingdings" pitchFamily="2" charset="2"/>
              <a:buNone/>
            </a:pPr>
            <a:r>
              <a:rPr lang="en-US" altLang="en-US" dirty="0"/>
              <a:t>The university provides equal employment and educational opportunity on the basis of merit without discrimination because of race, color, religion, age, sex, sexual orientation, gender identity, national origin, disability, veteran status or genetic information. </a:t>
            </a:r>
          </a:p>
          <a:p>
            <a:pPr marL="0" indent="0">
              <a:buFont typeface="Wingdings" pitchFamily="2" charset="2"/>
              <a:buNone/>
            </a:pPr>
            <a:r>
              <a:rPr lang="en-US" altLang="en-US" dirty="0"/>
              <a:t>These protections extend to </a:t>
            </a:r>
            <a:r>
              <a:rPr lang="en-US" altLang="en-US" u="sng" dirty="0"/>
              <a:t>programs</a:t>
            </a:r>
            <a:r>
              <a:rPr lang="en-US" altLang="en-US" dirty="0"/>
              <a:t>, </a:t>
            </a:r>
            <a:r>
              <a:rPr lang="en-US" altLang="en-US" u="sng" dirty="0"/>
              <a:t>activities</a:t>
            </a:r>
            <a:r>
              <a:rPr lang="en-US" altLang="en-US" dirty="0"/>
              <a:t> and </a:t>
            </a:r>
            <a:r>
              <a:rPr lang="en-US" altLang="en-US" u="sng" dirty="0"/>
              <a:t>events</a:t>
            </a:r>
            <a:r>
              <a:rPr lang="en-US" altLang="en-US" dirty="0"/>
              <a:t> conducted by the university or student organizations.</a:t>
            </a:r>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7</a:t>
            </a:fld>
            <a:endParaRPr lang="en-US" dirty="0"/>
          </a:p>
        </p:txBody>
      </p:sp>
    </p:spTree>
    <p:extLst>
      <p:ext uri="{BB962C8B-B14F-4D97-AF65-F5344CB8AC3E}">
        <p14:creationId xmlns:p14="http://schemas.microsoft.com/office/powerpoint/2010/main" val="352394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Compliance w/ Campus Policies</a:t>
            </a:r>
          </a:p>
        </p:txBody>
      </p:sp>
      <p:sp>
        <p:nvSpPr>
          <p:cNvPr id="3" name="Content Placeholder 2"/>
          <p:cNvSpPr>
            <a:spLocks noGrp="1"/>
          </p:cNvSpPr>
          <p:nvPr>
            <p:ph idx="1"/>
          </p:nvPr>
        </p:nvSpPr>
        <p:spPr/>
        <p:txBody>
          <a:bodyPr>
            <a:normAutofit lnSpcReduction="10000"/>
          </a:bodyPr>
          <a:lstStyle/>
          <a:p>
            <a:r>
              <a:rPr lang="en-US" dirty="0"/>
              <a:t>Title IX</a:t>
            </a:r>
          </a:p>
          <a:p>
            <a:r>
              <a:rPr lang="en-US" dirty="0"/>
              <a:t>ADA compliance</a:t>
            </a:r>
          </a:p>
          <a:p>
            <a:r>
              <a:rPr lang="en-US" dirty="0"/>
              <a:t>Reporting discrimination</a:t>
            </a:r>
          </a:p>
          <a:p>
            <a:r>
              <a:rPr lang="en-US" dirty="0"/>
              <a:t>Facility use rules  / Food handling rules</a:t>
            </a:r>
          </a:p>
          <a:p>
            <a:r>
              <a:rPr lang="en-US" dirty="0"/>
              <a:t>Money handling </a:t>
            </a:r>
          </a:p>
          <a:p>
            <a:r>
              <a:rPr lang="en-US" dirty="0"/>
              <a:t>Student organization guidelines</a:t>
            </a:r>
          </a:p>
          <a:p>
            <a:r>
              <a:rPr lang="en-US" dirty="0"/>
              <a:t>Safeguards for working with minors</a:t>
            </a:r>
          </a:p>
          <a:p>
            <a:pPr lvl="1"/>
            <a:r>
              <a:rPr lang="en-US" dirty="0"/>
              <a:t>Must complete child protection training</a:t>
            </a:r>
          </a:p>
          <a:p>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8</a:t>
            </a:fld>
            <a:endParaRPr lang="en-US" dirty="0"/>
          </a:p>
        </p:txBody>
      </p:sp>
    </p:spTree>
    <p:extLst>
      <p:ext uri="{BB962C8B-B14F-4D97-AF65-F5344CB8AC3E}">
        <p14:creationId xmlns:p14="http://schemas.microsoft.com/office/powerpoint/2010/main" val="2996539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b="1" dirty="0">
                <a:solidFill>
                  <a:srgbClr val="002060"/>
                </a:solidFill>
              </a:rPr>
              <a:t>Guiding Principles</a:t>
            </a:r>
          </a:p>
        </p:txBody>
      </p:sp>
      <p:sp>
        <p:nvSpPr>
          <p:cNvPr id="3" name="Content Placeholder 2"/>
          <p:cNvSpPr>
            <a:spLocks noGrp="1"/>
          </p:cNvSpPr>
          <p:nvPr>
            <p:ph idx="1"/>
          </p:nvPr>
        </p:nvSpPr>
        <p:spPr>
          <a:xfrm>
            <a:off x="457200" y="1295400"/>
            <a:ext cx="8229600" cy="4830763"/>
          </a:xfrm>
        </p:spPr>
        <p:txBody>
          <a:bodyPr>
            <a:normAutofit/>
          </a:bodyPr>
          <a:lstStyle/>
          <a:p>
            <a:r>
              <a:rPr lang="en-US" dirty="0"/>
              <a:t>Instill principles of fairness &amp; transparency</a:t>
            </a:r>
          </a:p>
          <a:p>
            <a:r>
              <a:rPr lang="en-US" dirty="0"/>
              <a:t>Follow your organization’s constitution</a:t>
            </a:r>
          </a:p>
          <a:p>
            <a:r>
              <a:rPr lang="en-US" dirty="0"/>
              <a:t>Use group consensus where possible</a:t>
            </a:r>
          </a:p>
          <a:p>
            <a:r>
              <a:rPr lang="en-US" dirty="0"/>
              <a:t>Take leadership role to deter actions that are unfair / arbitrary /potentially illegal</a:t>
            </a:r>
          </a:p>
          <a:p>
            <a:r>
              <a:rPr lang="en-US" dirty="0"/>
              <a:t>Avoid biased or selective actions / decisions   </a:t>
            </a:r>
          </a:p>
          <a:p>
            <a:r>
              <a:rPr lang="en-US" dirty="0"/>
              <a:t>Realize there is a balance between  individual personal freedoms and group expectations</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9</a:t>
            </a:fld>
            <a:endParaRPr lang="en-US" dirty="0"/>
          </a:p>
        </p:txBody>
      </p:sp>
    </p:spTree>
    <p:extLst>
      <p:ext uri="{BB962C8B-B14F-4D97-AF65-F5344CB8AC3E}">
        <p14:creationId xmlns:p14="http://schemas.microsoft.com/office/powerpoint/2010/main" val="3570878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5707</TotalTime>
  <Words>1947</Words>
  <Application>Microsoft Office PowerPoint</Application>
  <PresentationFormat>On-screen Show (4:3)</PresentationFormat>
  <Paragraphs>247</Paragraphs>
  <Slides>15</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Narrow</vt:lpstr>
      <vt:lpstr>Arial Rounded MT Bold</vt:lpstr>
      <vt:lpstr>Calibri</vt:lpstr>
      <vt:lpstr>Times New Roman</vt:lpstr>
      <vt:lpstr>Wingdings</vt:lpstr>
      <vt:lpstr>Wingdings 2</vt:lpstr>
      <vt:lpstr>Office Theme</vt:lpstr>
      <vt:lpstr>PowerPoint Presentation</vt:lpstr>
      <vt:lpstr>Failure to Plan Can Result in Adverse Risks</vt:lpstr>
      <vt:lpstr>Risk Management Concepts</vt:lpstr>
      <vt:lpstr>PowerPoint Presentation</vt:lpstr>
      <vt:lpstr>Student Travel</vt:lpstr>
      <vt:lpstr>Behavior at Parties </vt:lpstr>
      <vt:lpstr>Equal Opportunity Protections</vt:lpstr>
      <vt:lpstr>Compliance w/ Campus Policies</vt:lpstr>
      <vt:lpstr>Guiding Principles</vt:lpstr>
      <vt:lpstr>PowerPoint Presentation</vt:lpstr>
      <vt:lpstr>What Is the Culture at Your Org?</vt:lpstr>
      <vt:lpstr>You Play a Role In Retention</vt:lpstr>
      <vt:lpstr>Risk Management Statement</vt:lpstr>
      <vt:lpstr>QUESTIONS?</vt:lpstr>
      <vt:lpstr>PowerPoint Presentation</vt:lpstr>
    </vt:vector>
  </TitlesOfParts>
  <Company>Tarleton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wkstyron</dc:creator>
  <cp:lastModifiedBy>James P Pollock</cp:lastModifiedBy>
  <cp:revision>290</cp:revision>
  <cp:lastPrinted>2017-07-28T13:27:32Z</cp:lastPrinted>
  <dcterms:created xsi:type="dcterms:W3CDTF">2008-09-16T13:15:40Z</dcterms:created>
  <dcterms:modified xsi:type="dcterms:W3CDTF">2024-04-30T16:39:44Z</dcterms:modified>
</cp:coreProperties>
</file>