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7" r:id="rId2"/>
    <p:sldId id="259" r:id="rId3"/>
    <p:sldId id="260" r:id="rId4"/>
    <p:sldId id="270" r:id="rId5"/>
    <p:sldId id="261" r:id="rId6"/>
    <p:sldId id="263" r:id="rId7"/>
    <p:sldId id="276" r:id="rId8"/>
    <p:sldId id="275" r:id="rId9"/>
    <p:sldId id="277" r:id="rId10"/>
    <p:sldId id="271" r:id="rId11"/>
    <p:sldId id="274"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94607" autoAdjust="0"/>
  </p:normalViewPr>
  <p:slideViewPr>
    <p:cSldViewPr snapToGrid="0">
      <p:cViewPr varScale="1">
        <p:scale>
          <a:sx n="108" d="100"/>
          <a:sy n="108" d="100"/>
        </p:scale>
        <p:origin x="4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A76A6DB-A147-404D-A0AF-4921C7D39185}" type="datetimeFigureOut">
              <a:rPr lang="en-US" smtClean="0"/>
              <a:t>10/18/2021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683049-FE31-4786-A343-36BFA433B41F}" type="slidenum">
              <a:rPr lang="en-US" smtClean="0"/>
              <a:t>‹#›</a:t>
            </a:fld>
            <a:endParaRPr lang="en-US"/>
          </a:p>
        </p:txBody>
      </p:sp>
    </p:spTree>
    <p:extLst>
      <p:ext uri="{BB962C8B-B14F-4D97-AF65-F5344CB8AC3E}">
        <p14:creationId xmlns:p14="http://schemas.microsoft.com/office/powerpoint/2010/main" val="42485446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343736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126788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304877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425197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387698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266422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253475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72653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418182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281470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550CB3-84BF-4EF3-92E5-57FCE6697057}" type="datetimeFigureOut">
              <a:rPr lang="en-US" smtClean="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CF8647-0793-4360-8E96-1AD6E5FD2275}" type="slidenum">
              <a:rPr lang="en-US" smtClean="0"/>
              <a:t>‹#›</a:t>
            </a:fld>
            <a:endParaRPr lang="en-US" dirty="0"/>
          </a:p>
        </p:txBody>
      </p:sp>
    </p:spTree>
    <p:extLst>
      <p:ext uri="{BB962C8B-B14F-4D97-AF65-F5344CB8AC3E}">
        <p14:creationId xmlns:p14="http://schemas.microsoft.com/office/powerpoint/2010/main" val="351251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50CB3-84BF-4EF3-92E5-57FCE6697057}" type="datetimeFigureOut">
              <a:rPr lang="en-US" smtClean="0"/>
              <a:t>10/18/2021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F8647-0793-4360-8E96-1AD6E5FD2275}" type="slidenum">
              <a:rPr lang="en-US" smtClean="0"/>
              <a:t>‹#›</a:t>
            </a:fld>
            <a:endParaRPr lang="en-US" dirty="0"/>
          </a:p>
        </p:txBody>
      </p:sp>
    </p:spTree>
    <p:extLst>
      <p:ext uri="{BB962C8B-B14F-4D97-AF65-F5344CB8AC3E}">
        <p14:creationId xmlns:p14="http://schemas.microsoft.com/office/powerpoint/2010/main" val="4242577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tasha.clark@tamuk.edu" TargetMode="External"/><Relationship Id="rId7" Type="http://schemas.openxmlformats.org/officeDocument/2006/relationships/hyperlink" Target="mailto:hanna.Lantz@tamuk.edu"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mailto:gina.smith@tamuk.edu" TargetMode="External"/><Relationship Id="rId5" Type="http://schemas.openxmlformats.org/officeDocument/2006/relationships/hyperlink" Target="mailto:kirsten.compary@tamuk.edu" TargetMode="External"/><Relationship Id="rId4" Type="http://schemas.openxmlformats.org/officeDocument/2006/relationships/hyperlink" Target="mailto:henry.burgos@tamuk.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blue sign in front of a palm tree&#10;&#10;Description automatically generated">
            <a:extLst>
              <a:ext uri="{FF2B5EF4-FFF2-40B4-BE49-F238E27FC236}">
                <a16:creationId xmlns:a16="http://schemas.microsoft.com/office/drawing/2014/main" id="{603C418A-45B5-AB4D-BE6B-87C3C9AF7823}"/>
              </a:ext>
            </a:extLst>
          </p:cNvPr>
          <p:cNvPicPr>
            <a:picLocks noChangeAspect="1"/>
          </p:cNvPicPr>
          <p:nvPr/>
        </p:nvPicPr>
        <p:blipFill>
          <a:blip r:embed="rId2"/>
          <a:stretch>
            <a:fillRect/>
          </a:stretch>
        </p:blipFill>
        <p:spPr>
          <a:xfrm>
            <a:off x="0" y="13651"/>
            <a:ext cx="12192000" cy="6830698"/>
          </a:xfrm>
          <a:prstGeom prst="rect">
            <a:avLst/>
          </a:prstGeom>
        </p:spPr>
      </p:pic>
      <p:sp>
        <p:nvSpPr>
          <p:cNvPr id="6" name="Rectangle 5"/>
          <p:cNvSpPr/>
          <p:nvPr/>
        </p:nvSpPr>
        <p:spPr>
          <a:xfrm>
            <a:off x="2778459" y="3264090"/>
            <a:ext cx="5552034" cy="1092607"/>
          </a:xfrm>
          <a:prstGeom prst="rect">
            <a:avLst/>
          </a:prstGeom>
          <a:noFill/>
        </p:spPr>
        <p:txBody>
          <a:bodyPr wrap="none" lIns="91440" tIns="45720" rIns="91440" bIns="45720">
            <a:spAutoFit/>
          </a:bodyPr>
          <a:lstStyle/>
          <a:p>
            <a:pPr algn="ctr"/>
            <a:r>
              <a:rPr lang="en-US" sz="6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LUNCH WITH IX</a:t>
            </a:r>
          </a:p>
        </p:txBody>
      </p:sp>
      <p:sp>
        <p:nvSpPr>
          <p:cNvPr id="5" name="Rectangle 4">
            <a:hlinkClick r:id="rId3" action="ppaction://hlinksldjump"/>
          </p:cNvPr>
          <p:cNvSpPr/>
          <p:nvPr/>
        </p:nvSpPr>
        <p:spPr>
          <a:xfrm>
            <a:off x="219074" y="171451"/>
            <a:ext cx="2294597" cy="962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89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A picture containing computer&#10;&#10;Description automatically generated">
            <a:extLst>
              <a:ext uri="{FF2B5EF4-FFF2-40B4-BE49-F238E27FC236}">
                <a16:creationId xmlns:a16="http://schemas.microsoft.com/office/drawing/2014/main" id="{FC3C8716-F14A-4E42-8B14-2B7DD57B03C1}"/>
              </a:ext>
            </a:extLst>
          </p:cNvPr>
          <p:cNvPicPr>
            <a:picLocks noChangeAspect="1"/>
          </p:cNvPicPr>
          <p:nvPr/>
        </p:nvPicPr>
        <p:blipFill>
          <a:blip r:embed="rId2"/>
          <a:stretch>
            <a:fillRect/>
          </a:stretch>
        </p:blipFill>
        <p:spPr>
          <a:xfrm>
            <a:off x="-12009" y="-61783"/>
            <a:ext cx="12216366" cy="6944497"/>
          </a:xfrm>
          <a:prstGeom prst="rect">
            <a:avLst/>
          </a:prstGeom>
        </p:spPr>
      </p:pic>
      <p:sp>
        <p:nvSpPr>
          <p:cNvPr id="8" name="Title 1">
            <a:extLst>
              <a:ext uri="{FF2B5EF4-FFF2-40B4-BE49-F238E27FC236}">
                <a16:creationId xmlns:a16="http://schemas.microsoft.com/office/drawing/2014/main" id="{9EB4D03D-FFAA-E640-AF19-02CC36874A70}"/>
              </a:ext>
            </a:extLst>
          </p:cNvPr>
          <p:cNvSpPr txBox="1">
            <a:spLocks/>
          </p:cNvSpPr>
          <p:nvPr/>
        </p:nvSpPr>
        <p:spPr>
          <a:xfrm>
            <a:off x="1981373" y="1152736"/>
            <a:ext cx="8229600" cy="108730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052E70"/>
                </a:solidFill>
                <a:latin typeface="Times New Roman" panose="02020603050405020304" pitchFamily="18" charset="0"/>
                <a:cs typeface="Times New Roman" panose="02020603050405020304" pitchFamily="18" charset="0"/>
              </a:rPr>
              <a:t>Employee Sanctions</a:t>
            </a:r>
          </a:p>
        </p:txBody>
      </p:sp>
      <p:sp>
        <p:nvSpPr>
          <p:cNvPr id="11" name="TextBox 10">
            <a:extLst>
              <a:ext uri="{FF2B5EF4-FFF2-40B4-BE49-F238E27FC236}">
                <a16:creationId xmlns:a16="http://schemas.microsoft.com/office/drawing/2014/main" id="{30DF2063-3912-44BB-9A07-4048395CC346}"/>
              </a:ext>
            </a:extLst>
          </p:cNvPr>
          <p:cNvSpPr txBox="1"/>
          <p:nvPr/>
        </p:nvSpPr>
        <p:spPr>
          <a:xfrm>
            <a:off x="988011" y="2284804"/>
            <a:ext cx="10464800" cy="3693319"/>
          </a:xfrm>
          <a:prstGeom prst="rect">
            <a:avLst/>
          </a:prstGeom>
          <a:noFill/>
        </p:spPr>
        <p:txBody>
          <a:bodyPr wrap="square" numCol="1" rtlCol="0">
            <a:spAutoFit/>
          </a:bodyPr>
          <a:lstStyle/>
          <a:p>
            <a:pPr algn="just"/>
            <a:r>
              <a:rPr lang="en-US" dirty="0">
                <a:solidFill>
                  <a:srgbClr val="002060"/>
                </a:solidFill>
                <a:latin typeface="Times New Roman" panose="02020603050405020304" pitchFamily="18" charset="0"/>
                <a:cs typeface="Times New Roman" panose="02020603050405020304" pitchFamily="18" charset="0"/>
              </a:rPr>
              <a:t>Employees may be sanctioned for the following reasons:</a:t>
            </a:r>
          </a:p>
          <a:p>
            <a:pPr marL="285750" indent="-285750" algn="just">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Retaliation against another university member for filing a compliant or participating in an investigation process; </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Intentionally provide misleading information or false statements regarding alleged discrimination; </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Knowingly withhold information regarding a required report of sexual harassment, relationship violence, or stalking based on sex; and</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Be found to have engaged in sexual harassment or sex-based misconduct as defined by System Regulation 08.01.01.</a:t>
            </a:r>
          </a:p>
          <a:p>
            <a:pPr marL="285750" indent="-285750" algn="just">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Sanctions may include termination of employment or (for student-employees) expulsion. </a:t>
            </a:r>
          </a:p>
          <a:p>
            <a:pPr marL="285750" indent="-285750" algn="just">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solidFill>
                <a:srgbClr val="052E7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90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omputer&#10;&#10;Description automatically generated">
            <a:extLst>
              <a:ext uri="{FF2B5EF4-FFF2-40B4-BE49-F238E27FC236}">
                <a16:creationId xmlns:a16="http://schemas.microsoft.com/office/drawing/2014/main" id="{FC3C8716-F14A-4E42-8B14-2B7DD57B03C1}"/>
              </a:ext>
            </a:extLst>
          </p:cNvPr>
          <p:cNvPicPr>
            <a:picLocks noChangeAspect="1"/>
          </p:cNvPicPr>
          <p:nvPr/>
        </p:nvPicPr>
        <p:blipFill>
          <a:blip r:embed="rId2"/>
          <a:stretch>
            <a:fillRect/>
          </a:stretch>
        </p:blipFill>
        <p:spPr>
          <a:xfrm>
            <a:off x="-12009" y="-61783"/>
            <a:ext cx="12216366" cy="6944497"/>
          </a:xfrm>
          <a:prstGeom prst="rect">
            <a:avLst/>
          </a:prstGeom>
        </p:spPr>
      </p:pic>
      <p:sp>
        <p:nvSpPr>
          <p:cNvPr id="4" name="Content Placeholder 3"/>
          <p:cNvSpPr>
            <a:spLocks noGrp="1"/>
          </p:cNvSpPr>
          <p:nvPr>
            <p:ph sz="half" idx="2"/>
          </p:nvPr>
        </p:nvSpPr>
        <p:spPr>
          <a:xfrm>
            <a:off x="839787" y="1828184"/>
            <a:ext cx="10958635" cy="3684588"/>
          </a:xfrm>
        </p:spPr>
        <p:txBody>
          <a:bodyPr>
            <a:normAutofit fontScale="92500" lnSpcReduction="20000"/>
          </a:bodyPr>
          <a:lstStyle/>
          <a:p>
            <a:pPr marL="0" indent="0">
              <a:buNone/>
            </a:pPr>
            <a:r>
              <a:rPr lang="en-US" sz="1900" b="1" dirty="0">
                <a:solidFill>
                  <a:srgbClr val="002060"/>
                </a:solidFill>
                <a:latin typeface="Times New Roman" panose="02020603050405020304" pitchFamily="18" charset="0"/>
                <a:cs typeface="Times New Roman" panose="02020603050405020304" pitchFamily="18" charset="0"/>
              </a:rPr>
              <a:t>Title IX Requirements:</a:t>
            </a:r>
          </a:p>
          <a:p>
            <a:r>
              <a:rPr lang="en-US" sz="1500" dirty="0">
                <a:solidFill>
                  <a:srgbClr val="002060"/>
                </a:solidFill>
                <a:latin typeface="Times New Roman" panose="02020603050405020304" pitchFamily="18" charset="0"/>
                <a:cs typeface="Times New Roman" panose="02020603050405020304" pitchFamily="18" charset="0"/>
              </a:rPr>
              <a:t>Students who miss class due to medically necessary absences related to their pregnancy must be provided an opportunity to make up missed course work/attendance credits</a:t>
            </a:r>
          </a:p>
          <a:p>
            <a:r>
              <a:rPr lang="en-US" sz="1500" dirty="0">
                <a:solidFill>
                  <a:srgbClr val="002060"/>
                </a:solidFill>
                <a:latin typeface="Times New Roman" panose="02020603050405020304" pitchFamily="18" charset="0"/>
                <a:cs typeface="Times New Roman" panose="02020603050405020304" pitchFamily="18" charset="0"/>
              </a:rPr>
              <a:t>Students cannot be excluded from any programs or activities based on pregnancy.</a:t>
            </a:r>
          </a:p>
          <a:p>
            <a:r>
              <a:rPr lang="en-US" sz="1500" dirty="0">
                <a:solidFill>
                  <a:srgbClr val="002060"/>
                </a:solidFill>
                <a:latin typeface="Times New Roman" panose="02020603050405020304" pitchFamily="18" charset="0"/>
                <a:cs typeface="Times New Roman" panose="02020603050405020304" pitchFamily="18" charset="0"/>
              </a:rPr>
              <a:t>A professor or administrator cannot require a Doctor’s note for continued participation unless required for all students with a medical condition that requires treatment by a doctor.  </a:t>
            </a:r>
          </a:p>
          <a:p>
            <a:pPr marL="0" indent="0">
              <a:buNone/>
            </a:pPr>
            <a:r>
              <a:rPr lang="en-US" sz="1900" b="1" dirty="0">
                <a:solidFill>
                  <a:srgbClr val="002060"/>
                </a:solidFill>
                <a:latin typeface="Times New Roman" panose="02020603050405020304" pitchFamily="18" charset="0"/>
                <a:cs typeface="Times New Roman" panose="02020603050405020304" pitchFamily="18" charset="0"/>
              </a:rPr>
              <a:t>Parking Permits:</a:t>
            </a:r>
          </a:p>
          <a:p>
            <a:r>
              <a:rPr lang="en-US" sz="1500" dirty="0">
                <a:solidFill>
                  <a:srgbClr val="002060"/>
                </a:solidFill>
                <a:latin typeface="Times New Roman" panose="02020603050405020304" pitchFamily="18" charset="0"/>
                <a:cs typeface="Times New Roman" panose="02020603050405020304" pitchFamily="18" charset="0"/>
              </a:rPr>
              <a:t>Requests for a temporary parking permit valid for all parking spaces except 24 hour reserved and disabled parking, can be made with the Title IX Coordinator.</a:t>
            </a:r>
          </a:p>
          <a:p>
            <a:pPr marL="0" indent="0">
              <a:buNone/>
            </a:pPr>
            <a:r>
              <a:rPr lang="en-US" sz="1900" b="1" dirty="0">
                <a:solidFill>
                  <a:srgbClr val="002060"/>
                </a:solidFill>
                <a:latin typeface="Times New Roman" panose="02020603050405020304" pitchFamily="18" charset="0"/>
                <a:cs typeface="Times New Roman" panose="02020603050405020304" pitchFamily="18" charset="0"/>
              </a:rPr>
              <a:t>Texas A&amp;M-Kingsville Lactation Rooms:</a:t>
            </a:r>
          </a:p>
          <a:p>
            <a:r>
              <a:rPr lang="en-US" sz="1500" dirty="0">
                <a:solidFill>
                  <a:srgbClr val="002060"/>
                </a:solidFill>
                <a:latin typeface="Times New Roman" panose="02020603050405020304" pitchFamily="18" charset="0"/>
                <a:cs typeface="Times New Roman" panose="02020603050405020304" pitchFamily="18" charset="0"/>
              </a:rPr>
              <a:t>Lewis Hall – A Lactation Room is located in Lewis Hall.  To access the room, please check-in at the front office of the University Police Department.  For more information, contact 361-593-2611 or 361-593-4761.  </a:t>
            </a:r>
          </a:p>
          <a:p>
            <a:r>
              <a:rPr lang="en-US" sz="1500" dirty="0">
                <a:solidFill>
                  <a:srgbClr val="002060"/>
                </a:solidFill>
                <a:latin typeface="Times New Roman" panose="02020603050405020304" pitchFamily="18" charset="0"/>
                <a:cs typeface="Times New Roman" panose="02020603050405020304" pitchFamily="18" charset="0"/>
              </a:rPr>
              <a:t>Music Education Complex – 2</a:t>
            </a:r>
            <a:r>
              <a:rPr lang="en-US" sz="1500" baseline="30000" dirty="0">
                <a:solidFill>
                  <a:srgbClr val="002060"/>
                </a:solidFill>
                <a:latin typeface="Times New Roman" panose="02020603050405020304" pitchFamily="18" charset="0"/>
                <a:cs typeface="Times New Roman" panose="02020603050405020304" pitchFamily="18" charset="0"/>
              </a:rPr>
              <a:t>nd</a:t>
            </a:r>
            <a:r>
              <a:rPr lang="en-US" sz="1500" dirty="0">
                <a:solidFill>
                  <a:srgbClr val="002060"/>
                </a:solidFill>
                <a:latin typeface="Times New Roman" panose="02020603050405020304" pitchFamily="18" charset="0"/>
                <a:cs typeface="Times New Roman" panose="02020603050405020304" pitchFamily="18" charset="0"/>
              </a:rPr>
              <a:t> Floor, North-east Corner.  No check-in process.</a:t>
            </a:r>
          </a:p>
          <a:p>
            <a:r>
              <a:rPr lang="en-US" sz="1500" dirty="0">
                <a:solidFill>
                  <a:srgbClr val="002060"/>
                </a:solidFill>
                <a:latin typeface="Times New Roman" panose="02020603050405020304" pitchFamily="18" charset="0"/>
                <a:cs typeface="Times New Roman" panose="02020603050405020304" pitchFamily="18" charset="0"/>
              </a:rPr>
              <a:t>Faculty and Staff may contact the Title IX Coordinator, 361-593-4761, to make arrangements, as appropriate, for a lactation room closer to their work location.</a:t>
            </a:r>
          </a:p>
        </p:txBody>
      </p:sp>
      <p:sp>
        <p:nvSpPr>
          <p:cNvPr id="10" name="Title 1">
            <a:extLst>
              <a:ext uri="{FF2B5EF4-FFF2-40B4-BE49-F238E27FC236}">
                <a16:creationId xmlns:a16="http://schemas.microsoft.com/office/drawing/2014/main" id="{9EB4D03D-FFAA-E640-AF19-02CC36874A70}"/>
              </a:ext>
            </a:extLst>
          </p:cNvPr>
          <p:cNvSpPr txBox="1">
            <a:spLocks noGrp="1"/>
          </p:cNvSpPr>
          <p:nvPr>
            <p:ph type="title"/>
          </p:nvPr>
        </p:nvSpPr>
        <p:spPr>
          <a:xfrm>
            <a:off x="836613" y="77466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052E70"/>
                </a:solidFill>
                <a:latin typeface="Times New Roman" panose="02020603050405020304" pitchFamily="18" charset="0"/>
                <a:cs typeface="Times New Roman" panose="02020603050405020304" pitchFamily="18" charset="0"/>
              </a:rPr>
              <a:t>Pregnancy </a:t>
            </a:r>
          </a:p>
        </p:txBody>
      </p:sp>
    </p:spTree>
    <p:extLst>
      <p:ext uri="{BB962C8B-B14F-4D97-AF65-F5344CB8AC3E}">
        <p14:creationId xmlns:p14="http://schemas.microsoft.com/office/powerpoint/2010/main" val="56663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omputer&#10;&#10;Description automatically generated">
            <a:extLst>
              <a:ext uri="{FF2B5EF4-FFF2-40B4-BE49-F238E27FC236}">
                <a16:creationId xmlns:a16="http://schemas.microsoft.com/office/drawing/2014/main" id="{FC3C8716-F14A-4E42-8B14-2B7DD57B03C1}"/>
              </a:ext>
            </a:extLst>
          </p:cNvPr>
          <p:cNvPicPr>
            <a:picLocks noChangeAspect="1"/>
          </p:cNvPicPr>
          <p:nvPr/>
        </p:nvPicPr>
        <p:blipFill>
          <a:blip r:embed="rId2"/>
          <a:stretch>
            <a:fillRect/>
          </a:stretch>
        </p:blipFill>
        <p:spPr>
          <a:xfrm>
            <a:off x="-12009" y="-61783"/>
            <a:ext cx="12216366" cy="6944497"/>
          </a:xfrm>
          <a:prstGeom prst="rect">
            <a:avLst/>
          </a:prstGeom>
        </p:spPr>
      </p:pic>
      <p:sp>
        <p:nvSpPr>
          <p:cNvPr id="12" name="TextBox 11">
            <a:extLst>
              <a:ext uri="{FF2B5EF4-FFF2-40B4-BE49-F238E27FC236}">
                <a16:creationId xmlns:a16="http://schemas.microsoft.com/office/drawing/2014/main" id="{D2F2F465-89C7-F84B-B087-FCE11B2532E0}"/>
              </a:ext>
            </a:extLst>
          </p:cNvPr>
          <p:cNvSpPr txBox="1"/>
          <p:nvPr/>
        </p:nvSpPr>
        <p:spPr>
          <a:xfrm>
            <a:off x="9639301" y="2146300"/>
            <a:ext cx="184731" cy="369332"/>
          </a:xfrm>
          <a:prstGeom prst="rect">
            <a:avLst/>
          </a:prstGeom>
          <a:noFill/>
        </p:spPr>
        <p:txBody>
          <a:bodyPr wrap="none" rtlCol="0">
            <a:spAutoFit/>
          </a:bodyPr>
          <a:lstStyle/>
          <a:p>
            <a:endParaRPr lang="en-US" dirty="0"/>
          </a:p>
        </p:txBody>
      </p:sp>
      <p:sp>
        <p:nvSpPr>
          <p:cNvPr id="24" name="Title 1">
            <a:extLst>
              <a:ext uri="{FF2B5EF4-FFF2-40B4-BE49-F238E27FC236}">
                <a16:creationId xmlns:a16="http://schemas.microsoft.com/office/drawing/2014/main" id="{9EB4D03D-FFAA-E640-AF19-02CC36874A70}"/>
              </a:ext>
            </a:extLst>
          </p:cNvPr>
          <p:cNvSpPr txBox="1">
            <a:spLocks/>
          </p:cNvSpPr>
          <p:nvPr/>
        </p:nvSpPr>
        <p:spPr>
          <a:xfrm>
            <a:off x="1981374" y="1275109"/>
            <a:ext cx="8229600" cy="108730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052E70"/>
                </a:solidFill>
                <a:latin typeface="Times New Roman" panose="02020603050405020304" pitchFamily="18" charset="0"/>
                <a:cs typeface="Times New Roman" panose="02020603050405020304" pitchFamily="18" charset="0"/>
              </a:rPr>
              <a:t>Illegal Discrimination and Civil Rights</a:t>
            </a:r>
          </a:p>
        </p:txBody>
      </p:sp>
      <p:sp>
        <p:nvSpPr>
          <p:cNvPr id="8" name="Rectangle 7">
            <a:hlinkClick r:id="rId3" action="ppaction://hlinksldjump"/>
          </p:cNvPr>
          <p:cNvSpPr/>
          <p:nvPr/>
        </p:nvSpPr>
        <p:spPr>
          <a:xfrm>
            <a:off x="219074" y="171451"/>
            <a:ext cx="2294597" cy="962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194462" y="2761239"/>
            <a:ext cx="5359161" cy="2308324"/>
          </a:xfrm>
          <a:prstGeom prst="rect">
            <a:avLst/>
          </a:prstGeom>
          <a:noFill/>
        </p:spPr>
        <p:txBody>
          <a:bodyPr wrap="square" numCol="2" rtlCol="0">
            <a:spAutoFit/>
          </a:bodyPr>
          <a:lstStyle/>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Race</a:t>
            </a: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Color</a:t>
            </a: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Sex </a:t>
            </a:r>
            <a:r>
              <a:rPr lang="en-US" sz="1200" dirty="0">
                <a:solidFill>
                  <a:srgbClr val="1F497D"/>
                </a:solidFill>
                <a:latin typeface="Times New Roman" panose="02020603050405020304" pitchFamily="18" charset="0"/>
                <a:cs typeface="Times New Roman" panose="02020603050405020304" pitchFamily="18" charset="0"/>
              </a:rPr>
              <a:t>(Title IX/Pregnancy)</a:t>
            </a: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Religion</a:t>
            </a: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National Origin</a:t>
            </a: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Age</a:t>
            </a:r>
          </a:p>
          <a:p>
            <a:pPr marL="285750" indent="-285750">
              <a:buFont typeface="Arial" panose="020B0604020202020204" pitchFamily="34" charset="0"/>
              <a:buChar char="•"/>
            </a:pPr>
            <a:endParaRPr lang="en-US" dirty="0">
              <a:solidFill>
                <a:srgbClr val="1F497D"/>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F497D"/>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Disability </a:t>
            </a:r>
            <a:r>
              <a:rPr lang="en-US" sz="1200" dirty="0">
                <a:solidFill>
                  <a:srgbClr val="1F497D"/>
                </a:solidFill>
                <a:latin typeface="Times New Roman" panose="02020603050405020304" pitchFamily="18" charset="0"/>
                <a:cs typeface="Times New Roman" panose="02020603050405020304" pitchFamily="18" charset="0"/>
              </a:rPr>
              <a:t>(Mental or Physical)</a:t>
            </a: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Veteran Status</a:t>
            </a: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Genetic Information</a:t>
            </a: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Sexual Orientation</a:t>
            </a: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Gender Identity</a:t>
            </a:r>
          </a:p>
          <a:p>
            <a:pPr marL="285750" indent="-285750">
              <a:buFont typeface="Arial" panose="020B0604020202020204" pitchFamily="34" charset="0"/>
              <a:buChar char="•"/>
            </a:pPr>
            <a:r>
              <a:rPr lang="en-US" dirty="0">
                <a:solidFill>
                  <a:srgbClr val="1F497D"/>
                </a:solidFill>
                <a:latin typeface="Times New Roman" panose="02020603050405020304" pitchFamily="18" charset="0"/>
                <a:cs typeface="Times New Roman" panose="02020603050405020304" pitchFamily="18" charset="0"/>
              </a:rPr>
              <a:t>Related Retaliation</a:t>
            </a:r>
          </a:p>
        </p:txBody>
      </p:sp>
      <p:sp>
        <p:nvSpPr>
          <p:cNvPr id="4" name="Rectangle 3"/>
          <p:cNvSpPr/>
          <p:nvPr/>
        </p:nvSpPr>
        <p:spPr>
          <a:xfrm>
            <a:off x="2174688" y="2157541"/>
            <a:ext cx="7842971" cy="369332"/>
          </a:xfrm>
          <a:prstGeom prst="rect">
            <a:avLst/>
          </a:prstGeom>
        </p:spPr>
        <p:txBody>
          <a:bodyPr wrap="square">
            <a:spAutoFit/>
          </a:bodyPr>
          <a:lstStyle/>
          <a:p>
            <a:pPr lvl="0" defTabSz="457200">
              <a:spcBef>
                <a:spcPct val="20000"/>
              </a:spcBef>
            </a:pPr>
            <a:r>
              <a:rPr lang="en-US" dirty="0">
                <a:solidFill>
                  <a:srgbClr val="1F497D"/>
                </a:solidFill>
                <a:latin typeface="Times New Roman" panose="02020603050405020304" pitchFamily="18" charset="0"/>
                <a:cs typeface="Times New Roman" panose="02020603050405020304" pitchFamily="18" charset="0"/>
              </a:rPr>
              <a:t>Texas A&amp;M University- Kingsville strictly prohibits discrimination on the basis of:</a:t>
            </a:r>
          </a:p>
        </p:txBody>
      </p:sp>
      <p:pic>
        <p:nvPicPr>
          <p:cNvPr id="16" name="Picture 20" descr="Image result for u.s. equal employment opportunity commis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3674" y="2560294"/>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25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omputer&#10;&#10;Description automatically generated">
            <a:extLst>
              <a:ext uri="{FF2B5EF4-FFF2-40B4-BE49-F238E27FC236}">
                <a16:creationId xmlns:a16="http://schemas.microsoft.com/office/drawing/2014/main" id="{FC3C8716-F14A-4E42-8B14-2B7DD57B03C1}"/>
              </a:ext>
            </a:extLst>
          </p:cNvPr>
          <p:cNvPicPr>
            <a:picLocks noChangeAspect="1"/>
          </p:cNvPicPr>
          <p:nvPr/>
        </p:nvPicPr>
        <p:blipFill>
          <a:blip r:embed="rId2"/>
          <a:stretch>
            <a:fillRect/>
          </a:stretch>
        </p:blipFill>
        <p:spPr>
          <a:xfrm>
            <a:off x="-12009" y="-61783"/>
            <a:ext cx="12216366" cy="6944497"/>
          </a:xfrm>
          <a:prstGeom prst="rect">
            <a:avLst/>
          </a:prstGeom>
        </p:spPr>
      </p:pic>
      <p:sp>
        <p:nvSpPr>
          <p:cNvPr id="12" name="TextBox 11">
            <a:extLst>
              <a:ext uri="{FF2B5EF4-FFF2-40B4-BE49-F238E27FC236}">
                <a16:creationId xmlns:a16="http://schemas.microsoft.com/office/drawing/2014/main" id="{D2F2F465-89C7-F84B-B087-FCE11B2532E0}"/>
              </a:ext>
            </a:extLst>
          </p:cNvPr>
          <p:cNvSpPr txBox="1"/>
          <p:nvPr/>
        </p:nvSpPr>
        <p:spPr>
          <a:xfrm>
            <a:off x="9639301" y="2146300"/>
            <a:ext cx="184731" cy="369332"/>
          </a:xfrm>
          <a:prstGeom prst="rect">
            <a:avLst/>
          </a:prstGeom>
          <a:noFill/>
        </p:spPr>
        <p:txBody>
          <a:bodyPr wrap="none" rtlCol="0">
            <a:spAutoFit/>
          </a:bodyPr>
          <a:lstStyle/>
          <a:p>
            <a:endParaRPr lang="en-US" dirty="0"/>
          </a:p>
        </p:txBody>
      </p:sp>
      <p:sp>
        <p:nvSpPr>
          <p:cNvPr id="24" name="Title 1">
            <a:extLst>
              <a:ext uri="{FF2B5EF4-FFF2-40B4-BE49-F238E27FC236}">
                <a16:creationId xmlns:a16="http://schemas.microsoft.com/office/drawing/2014/main" id="{9EB4D03D-FFAA-E640-AF19-02CC36874A70}"/>
              </a:ext>
            </a:extLst>
          </p:cNvPr>
          <p:cNvSpPr txBox="1">
            <a:spLocks/>
          </p:cNvSpPr>
          <p:nvPr/>
        </p:nvSpPr>
        <p:spPr>
          <a:xfrm>
            <a:off x="1981374" y="881409"/>
            <a:ext cx="8229600" cy="108730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052E70"/>
                </a:solidFill>
                <a:latin typeface="Times New Roman" panose="02020603050405020304" pitchFamily="18" charset="0"/>
                <a:cs typeface="Times New Roman" panose="02020603050405020304" pitchFamily="18" charset="0"/>
              </a:rPr>
              <a:t>Employee Expectations</a:t>
            </a:r>
          </a:p>
        </p:txBody>
      </p:sp>
      <p:sp>
        <p:nvSpPr>
          <p:cNvPr id="8" name="Rectangle 7">
            <a:hlinkClick r:id="rId3" action="ppaction://hlinksldjump"/>
          </p:cNvPr>
          <p:cNvSpPr/>
          <p:nvPr/>
        </p:nvSpPr>
        <p:spPr>
          <a:xfrm>
            <a:off x="219074" y="171451"/>
            <a:ext cx="2294597" cy="962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54602" y="2217006"/>
            <a:ext cx="10342485" cy="3139321"/>
          </a:xfrm>
          <a:prstGeom prst="rect">
            <a:avLst/>
          </a:prstGeom>
          <a:noFill/>
        </p:spPr>
        <p:txBody>
          <a:bodyPr wrap="square" numCol="1" rtlCol="0">
            <a:spAutoFit/>
          </a:bodyPr>
          <a:lstStyle/>
          <a:p>
            <a:pPr algn="just"/>
            <a:r>
              <a:rPr lang="en-US" i="1" dirty="0">
                <a:solidFill>
                  <a:srgbClr val="052E70"/>
                </a:solidFill>
                <a:latin typeface="Times New Roman" panose="02020603050405020304" pitchFamily="18" charset="0"/>
                <a:cs typeface="Times New Roman" panose="02020603050405020304" pitchFamily="18" charset="0"/>
              </a:rPr>
              <a:t>“All employees are responsible for ensuring their work and educational environments are free from discrimination.” -System Regulation 08.01.01(2.1)</a:t>
            </a:r>
          </a:p>
          <a:p>
            <a:pPr algn="just"/>
            <a:endParaRPr lang="en-US" i="1" dirty="0">
              <a:solidFill>
                <a:srgbClr val="052E70"/>
              </a:solidFill>
              <a:latin typeface="Times New Roman" panose="02020603050405020304" pitchFamily="18" charset="0"/>
              <a:cs typeface="Times New Roman" panose="02020603050405020304" pitchFamily="18" charset="0"/>
            </a:endParaRPr>
          </a:p>
          <a:p>
            <a:pPr algn="just"/>
            <a:r>
              <a:rPr lang="en-US" dirty="0">
                <a:solidFill>
                  <a:srgbClr val="052E70"/>
                </a:solidFill>
                <a:latin typeface="Times New Roman" panose="02020603050405020304" pitchFamily="18" charset="0"/>
                <a:cs typeface="Times New Roman" panose="02020603050405020304" pitchFamily="18" charset="0"/>
              </a:rPr>
              <a:t>You are required to report discriminatory actions if:</a:t>
            </a:r>
          </a:p>
          <a:p>
            <a:pPr marL="742950" lvl="1" indent="-285750" algn="just">
              <a:buFont typeface="Arial" panose="020B0604020202020204" pitchFamily="34" charset="0"/>
              <a:buChar char="•"/>
            </a:pPr>
            <a:r>
              <a:rPr lang="en-US" dirty="0">
                <a:solidFill>
                  <a:srgbClr val="052E70"/>
                </a:solidFill>
                <a:latin typeface="Times New Roman" panose="02020603050405020304" pitchFamily="18" charset="0"/>
                <a:cs typeface="Times New Roman" panose="02020603050405020304" pitchFamily="18" charset="0"/>
              </a:rPr>
              <a:t>A student or employee tells you that they’ve experienced discrimination while you are at work, or </a:t>
            </a:r>
          </a:p>
          <a:p>
            <a:pPr marL="742950" lvl="1" indent="-285750" algn="just">
              <a:buFont typeface="Arial" panose="020B0604020202020204" pitchFamily="34" charset="0"/>
              <a:buChar char="•"/>
            </a:pPr>
            <a:r>
              <a:rPr lang="en-US" dirty="0">
                <a:solidFill>
                  <a:srgbClr val="052E70"/>
                </a:solidFill>
                <a:latin typeface="Times New Roman" panose="02020603050405020304" pitchFamily="18" charset="0"/>
                <a:cs typeface="Times New Roman" panose="02020603050405020304" pitchFamily="18" charset="0"/>
              </a:rPr>
              <a:t>If you observe suspected discriminatory practices while you are at work.</a:t>
            </a:r>
          </a:p>
          <a:p>
            <a:pPr lvl="1" algn="just"/>
            <a:endParaRPr lang="en-US" dirty="0">
              <a:solidFill>
                <a:srgbClr val="052E70"/>
              </a:solidFill>
              <a:latin typeface="Times New Roman" panose="02020603050405020304" pitchFamily="18" charset="0"/>
              <a:cs typeface="Times New Roman" panose="02020603050405020304" pitchFamily="18" charset="0"/>
            </a:endParaRPr>
          </a:p>
          <a:p>
            <a:r>
              <a:rPr lang="en-US" dirty="0">
                <a:solidFill>
                  <a:srgbClr val="052E70"/>
                </a:solidFill>
                <a:latin typeface="Times New Roman" panose="02020603050405020304" pitchFamily="18" charset="0"/>
                <a:cs typeface="Times New Roman" panose="02020603050405020304" pitchFamily="18" charset="0"/>
              </a:rPr>
              <a:t>Title IX and Sex-based misconduct applies, even if:</a:t>
            </a:r>
          </a:p>
          <a:p>
            <a:pPr marL="742950" lvl="1" indent="-285750">
              <a:buFont typeface="Arial" panose="020B0604020202020204" pitchFamily="34" charset="0"/>
              <a:buChar char="•"/>
            </a:pPr>
            <a:r>
              <a:rPr lang="en-US" dirty="0">
                <a:solidFill>
                  <a:srgbClr val="052E70"/>
                </a:solidFill>
                <a:latin typeface="Times New Roman" panose="02020603050405020304" pitchFamily="18" charset="0"/>
                <a:cs typeface="Times New Roman" panose="02020603050405020304" pitchFamily="18" charset="0"/>
              </a:rPr>
              <a:t>The incident occurred off campus</a:t>
            </a:r>
          </a:p>
          <a:p>
            <a:pPr marL="742950" lvl="1" indent="-285750">
              <a:buFont typeface="Arial" panose="020B0604020202020204" pitchFamily="34" charset="0"/>
              <a:buChar char="•"/>
            </a:pPr>
            <a:r>
              <a:rPr lang="en-US" dirty="0">
                <a:solidFill>
                  <a:srgbClr val="052E70"/>
                </a:solidFill>
                <a:latin typeface="Times New Roman" panose="02020603050405020304" pitchFamily="18" charset="0"/>
                <a:cs typeface="Times New Roman" panose="02020603050405020304" pitchFamily="18" charset="0"/>
              </a:rPr>
              <a:t>The incident involved a third-party</a:t>
            </a:r>
          </a:p>
          <a:p>
            <a:pPr algn="r"/>
            <a:r>
              <a:rPr lang="en-US" dirty="0">
                <a:solidFill>
                  <a:srgbClr val="052E70"/>
                </a:solidFill>
                <a:latin typeface="Times New Roman" panose="02020603050405020304" pitchFamily="18" charset="0"/>
                <a:cs typeface="Times New Roman" panose="02020603050405020304" pitchFamily="18" charset="0"/>
              </a:rPr>
              <a:t>					</a:t>
            </a:r>
            <a:endParaRPr lang="en-US" i="1" dirty="0">
              <a:solidFill>
                <a:srgbClr val="052E7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74688" y="1751141"/>
            <a:ext cx="7842971" cy="369332"/>
          </a:xfrm>
          <a:prstGeom prst="rect">
            <a:avLst/>
          </a:prstGeom>
        </p:spPr>
        <p:txBody>
          <a:bodyPr wrap="square">
            <a:spAutoFit/>
          </a:bodyPr>
          <a:lstStyle/>
          <a:p>
            <a:pPr lvl="0" algn="ctr" defTabSz="457200">
              <a:spcBef>
                <a:spcPct val="20000"/>
              </a:spcBef>
            </a:pPr>
            <a:r>
              <a:rPr lang="en-US" b="1" dirty="0">
                <a:solidFill>
                  <a:srgbClr val="1F497D"/>
                </a:solidFill>
                <a:latin typeface="Times New Roman" panose="02020603050405020304" pitchFamily="18" charset="0"/>
                <a:cs typeface="Times New Roman" panose="02020603050405020304" pitchFamily="18" charset="0"/>
              </a:rPr>
              <a:t>Please read the following carefully:</a:t>
            </a:r>
          </a:p>
        </p:txBody>
      </p:sp>
    </p:spTree>
    <p:extLst>
      <p:ext uri="{BB962C8B-B14F-4D97-AF65-F5344CB8AC3E}">
        <p14:creationId xmlns:p14="http://schemas.microsoft.com/office/powerpoint/2010/main" val="111166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omputer&#10;&#10;Description automatically generated">
            <a:extLst>
              <a:ext uri="{FF2B5EF4-FFF2-40B4-BE49-F238E27FC236}">
                <a16:creationId xmlns:a16="http://schemas.microsoft.com/office/drawing/2014/main" id="{FC3C8716-F14A-4E42-8B14-2B7DD57B03C1}"/>
              </a:ext>
            </a:extLst>
          </p:cNvPr>
          <p:cNvPicPr>
            <a:picLocks noChangeAspect="1"/>
          </p:cNvPicPr>
          <p:nvPr/>
        </p:nvPicPr>
        <p:blipFill>
          <a:blip r:embed="rId2"/>
          <a:stretch>
            <a:fillRect/>
          </a:stretch>
        </p:blipFill>
        <p:spPr>
          <a:xfrm>
            <a:off x="-12009" y="-61783"/>
            <a:ext cx="12216366" cy="6944497"/>
          </a:xfrm>
          <a:prstGeom prst="rect">
            <a:avLst/>
          </a:prstGeom>
        </p:spPr>
      </p:pic>
      <p:sp>
        <p:nvSpPr>
          <p:cNvPr id="3" name="Text Placeholder 2"/>
          <p:cNvSpPr>
            <a:spLocks noGrp="1"/>
          </p:cNvSpPr>
          <p:nvPr>
            <p:ph type="body" idx="1"/>
          </p:nvPr>
        </p:nvSpPr>
        <p:spPr>
          <a:xfrm>
            <a:off x="839788" y="1338263"/>
            <a:ext cx="5157787" cy="823912"/>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Title IX (Sexual Harassment)</a:t>
            </a:r>
          </a:p>
        </p:txBody>
      </p:sp>
      <p:sp>
        <p:nvSpPr>
          <p:cNvPr id="4" name="Content Placeholder 3"/>
          <p:cNvSpPr>
            <a:spLocks noGrp="1"/>
          </p:cNvSpPr>
          <p:nvPr>
            <p:ph sz="half" idx="2"/>
          </p:nvPr>
        </p:nvSpPr>
        <p:spPr>
          <a:xfrm>
            <a:off x="839788" y="2162175"/>
            <a:ext cx="5157787" cy="3684588"/>
          </a:xfrm>
        </p:spPr>
        <p:txBody>
          <a:bodyPr>
            <a:normAutofit/>
          </a:bodyPr>
          <a:lstStyle/>
          <a:p>
            <a:r>
              <a:rPr lang="en-US" sz="1800" dirty="0">
                <a:solidFill>
                  <a:srgbClr val="002060"/>
                </a:solidFill>
                <a:latin typeface="Times New Roman" panose="02020603050405020304" pitchFamily="18" charset="0"/>
                <a:cs typeface="Times New Roman" panose="02020603050405020304" pitchFamily="18" charset="0"/>
              </a:rPr>
              <a:t>A form of sex discrimination. Unwelcome conduct on the basis of sex (of a sexual nature or otherwise): </a:t>
            </a:r>
          </a:p>
          <a:p>
            <a:pPr lvl="1"/>
            <a:r>
              <a:rPr lang="en-US" sz="1400" dirty="0">
                <a:solidFill>
                  <a:srgbClr val="002060"/>
                </a:solidFill>
                <a:latin typeface="Times New Roman" panose="02020603050405020304" pitchFamily="18" charset="0"/>
                <a:cs typeface="Times New Roman" panose="02020603050405020304" pitchFamily="18" charset="0"/>
              </a:rPr>
              <a:t>(1) by an employee of the member who conditions the provision of an aid, benefit, or service of the member on an individual’s participation in that unwelcome sexual conduct; </a:t>
            </a:r>
          </a:p>
          <a:p>
            <a:pPr lvl="1"/>
            <a:r>
              <a:rPr lang="en-US" sz="1600" dirty="0">
                <a:solidFill>
                  <a:srgbClr val="002060"/>
                </a:solidFill>
                <a:latin typeface="Times New Roman" panose="02020603050405020304" pitchFamily="18" charset="0"/>
                <a:cs typeface="Times New Roman" panose="02020603050405020304" pitchFamily="18" charset="0"/>
              </a:rPr>
              <a:t>(2) determined by a reasonable person to be so severe and pervasive and objectively offensive that it effectively denies a person equal access to the member’s education program or activity; or </a:t>
            </a:r>
          </a:p>
          <a:p>
            <a:pPr lvl="1"/>
            <a:r>
              <a:rPr lang="en-US" sz="1600" dirty="0">
                <a:solidFill>
                  <a:srgbClr val="002060"/>
                </a:solidFill>
                <a:latin typeface="Times New Roman" panose="02020603050405020304" pitchFamily="18" charset="0"/>
                <a:cs typeface="Times New Roman" panose="02020603050405020304" pitchFamily="18" charset="0"/>
              </a:rPr>
              <a:t>(3) sexual assault or dating violence, domestic violence, or stalking based on sex. </a:t>
            </a:r>
          </a:p>
        </p:txBody>
      </p:sp>
      <p:sp>
        <p:nvSpPr>
          <p:cNvPr id="5" name="Text Placeholder 4"/>
          <p:cNvSpPr>
            <a:spLocks noGrp="1"/>
          </p:cNvSpPr>
          <p:nvPr>
            <p:ph type="body" sz="quarter" idx="3"/>
          </p:nvPr>
        </p:nvSpPr>
        <p:spPr>
          <a:xfrm>
            <a:off x="6172200" y="1338263"/>
            <a:ext cx="5183188" cy="823912"/>
          </a:xfrm>
        </p:spPr>
        <p:txBody>
          <a:bodyPr/>
          <a:lstStyle/>
          <a:p>
            <a:r>
              <a:rPr lang="en-US" dirty="0">
                <a:solidFill>
                  <a:srgbClr val="002060"/>
                </a:solidFill>
                <a:latin typeface="Times New Roman" panose="02020603050405020304" pitchFamily="18" charset="0"/>
                <a:cs typeface="Times New Roman" panose="02020603050405020304" pitchFamily="18" charset="0"/>
              </a:rPr>
              <a:t>Sex-based Misconduct</a:t>
            </a:r>
          </a:p>
        </p:txBody>
      </p:sp>
      <p:sp>
        <p:nvSpPr>
          <p:cNvPr id="6" name="Content Placeholder 5"/>
          <p:cNvSpPr>
            <a:spLocks noGrp="1"/>
          </p:cNvSpPr>
          <p:nvPr>
            <p:ph sz="quarter" idx="4"/>
          </p:nvPr>
        </p:nvSpPr>
        <p:spPr>
          <a:xfrm>
            <a:off x="6172200" y="2149475"/>
            <a:ext cx="5183188" cy="3684588"/>
          </a:xfrm>
        </p:spPr>
        <p:txBody>
          <a:bodyPr>
            <a:normAutofit/>
          </a:bodyPr>
          <a:lstStyle/>
          <a:p>
            <a:r>
              <a:rPr lang="en-US" sz="1800" dirty="0">
                <a:solidFill>
                  <a:srgbClr val="002060"/>
                </a:solidFill>
                <a:latin typeface="Times New Roman" panose="02020603050405020304" pitchFamily="18" charset="0"/>
                <a:cs typeface="Times New Roman" panose="02020603050405020304" pitchFamily="18" charset="0"/>
              </a:rPr>
              <a:t>Unwelcome conduct on the basis of sex that is severe, persistent, or pervasive enough to create a work, educational, or campus living environment that a reasonable person would consider intimidating, abusive, or offensive. Sex-based misconduct is explicitly prohibited under this regulation. Aiding another in the commission of sex-based misconduct is also prohibited under this regulation. </a:t>
            </a:r>
          </a:p>
          <a:p>
            <a:r>
              <a:rPr lang="en-US" sz="1800" dirty="0">
                <a:solidFill>
                  <a:srgbClr val="002060"/>
                </a:solidFill>
                <a:latin typeface="Times New Roman" panose="02020603050405020304" pitchFamily="18" charset="0"/>
                <a:cs typeface="Times New Roman" panose="02020603050405020304" pitchFamily="18" charset="0"/>
              </a:rPr>
              <a:t>Sex-based includes, but is not limited to, sexual assault, sexual exploitation, dating violence, domestic violence, and stalking based on sex. </a:t>
            </a:r>
          </a:p>
        </p:txBody>
      </p:sp>
      <p:sp>
        <p:nvSpPr>
          <p:cNvPr id="10" name="Title 1">
            <a:extLst>
              <a:ext uri="{FF2B5EF4-FFF2-40B4-BE49-F238E27FC236}">
                <a16:creationId xmlns:a16="http://schemas.microsoft.com/office/drawing/2014/main" id="{9EB4D03D-FFAA-E640-AF19-02CC36874A70}"/>
              </a:ext>
            </a:extLst>
          </p:cNvPr>
          <p:cNvSpPr txBox="1">
            <a:spLocks noGrp="1"/>
          </p:cNvSpPr>
          <p:nvPr>
            <p:ph type="title"/>
          </p:nvPr>
        </p:nvSpPr>
        <p:spPr>
          <a:xfrm>
            <a:off x="873125" y="592480"/>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052E70"/>
                </a:solidFill>
                <a:latin typeface="Times New Roman" panose="02020603050405020304" pitchFamily="18" charset="0"/>
                <a:cs typeface="Times New Roman" panose="02020603050405020304" pitchFamily="18" charset="0"/>
              </a:rPr>
              <a:t>Sex-based Discrimination</a:t>
            </a:r>
          </a:p>
        </p:txBody>
      </p:sp>
      <p:sp>
        <p:nvSpPr>
          <p:cNvPr id="11" name="Rectangle 10"/>
          <p:cNvSpPr/>
          <p:nvPr/>
        </p:nvSpPr>
        <p:spPr>
          <a:xfrm>
            <a:off x="2250714" y="1413431"/>
            <a:ext cx="7842971" cy="369332"/>
          </a:xfrm>
          <a:prstGeom prst="rect">
            <a:avLst/>
          </a:prstGeom>
        </p:spPr>
        <p:txBody>
          <a:bodyPr wrap="square">
            <a:spAutoFit/>
          </a:bodyPr>
          <a:lstStyle/>
          <a:p>
            <a:pPr lvl="0" algn="ctr" defTabSz="457200">
              <a:spcBef>
                <a:spcPct val="20000"/>
              </a:spcBef>
            </a:pPr>
            <a:r>
              <a:rPr lang="en-US" b="1" dirty="0">
                <a:solidFill>
                  <a:srgbClr val="1F497D"/>
                </a:solidFill>
                <a:latin typeface="Times New Roman" panose="02020603050405020304" pitchFamily="18" charset="0"/>
                <a:cs typeface="Times New Roman" panose="02020603050405020304" pitchFamily="18" charset="0"/>
              </a:rPr>
              <a:t>Please read the following carefully:</a:t>
            </a:r>
          </a:p>
        </p:txBody>
      </p:sp>
    </p:spTree>
    <p:extLst>
      <p:ext uri="{BB962C8B-B14F-4D97-AF65-F5344CB8AC3E}">
        <p14:creationId xmlns:p14="http://schemas.microsoft.com/office/powerpoint/2010/main" val="141870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omputer&#10;&#10;Description automatically generated">
            <a:extLst>
              <a:ext uri="{FF2B5EF4-FFF2-40B4-BE49-F238E27FC236}">
                <a16:creationId xmlns:a16="http://schemas.microsoft.com/office/drawing/2014/main" id="{FC3C8716-F14A-4E42-8B14-2B7DD57B03C1}"/>
              </a:ext>
            </a:extLst>
          </p:cNvPr>
          <p:cNvPicPr>
            <a:picLocks noChangeAspect="1"/>
          </p:cNvPicPr>
          <p:nvPr/>
        </p:nvPicPr>
        <p:blipFill>
          <a:blip r:embed="rId2"/>
          <a:stretch>
            <a:fillRect/>
          </a:stretch>
        </p:blipFill>
        <p:spPr>
          <a:xfrm>
            <a:off x="-12009" y="-61783"/>
            <a:ext cx="12216366" cy="6944497"/>
          </a:xfrm>
          <a:prstGeom prst="rect">
            <a:avLst/>
          </a:prstGeom>
        </p:spPr>
      </p:pic>
      <p:sp>
        <p:nvSpPr>
          <p:cNvPr id="12" name="TextBox 11">
            <a:extLst>
              <a:ext uri="{FF2B5EF4-FFF2-40B4-BE49-F238E27FC236}">
                <a16:creationId xmlns:a16="http://schemas.microsoft.com/office/drawing/2014/main" id="{D2F2F465-89C7-F84B-B087-FCE11B2532E0}"/>
              </a:ext>
            </a:extLst>
          </p:cNvPr>
          <p:cNvSpPr txBox="1"/>
          <p:nvPr/>
        </p:nvSpPr>
        <p:spPr>
          <a:xfrm>
            <a:off x="9639301" y="2146300"/>
            <a:ext cx="184731" cy="369332"/>
          </a:xfrm>
          <a:prstGeom prst="rect">
            <a:avLst/>
          </a:prstGeom>
          <a:noFill/>
        </p:spPr>
        <p:txBody>
          <a:bodyPr wrap="none" rtlCol="0">
            <a:spAutoFit/>
          </a:bodyPr>
          <a:lstStyle/>
          <a:p>
            <a:endParaRPr lang="en-US" dirty="0"/>
          </a:p>
        </p:txBody>
      </p:sp>
      <p:sp>
        <p:nvSpPr>
          <p:cNvPr id="24" name="Title 1">
            <a:extLst>
              <a:ext uri="{FF2B5EF4-FFF2-40B4-BE49-F238E27FC236}">
                <a16:creationId xmlns:a16="http://schemas.microsoft.com/office/drawing/2014/main" id="{9EB4D03D-FFAA-E640-AF19-02CC36874A70}"/>
              </a:ext>
            </a:extLst>
          </p:cNvPr>
          <p:cNvSpPr txBox="1">
            <a:spLocks/>
          </p:cNvSpPr>
          <p:nvPr/>
        </p:nvSpPr>
        <p:spPr>
          <a:xfrm>
            <a:off x="1981372" y="625475"/>
            <a:ext cx="8229600" cy="108730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052E70"/>
                </a:solidFill>
                <a:latin typeface="Times New Roman" panose="02020603050405020304" pitchFamily="18" charset="0"/>
                <a:cs typeface="Times New Roman" panose="02020603050405020304" pitchFamily="18" charset="0"/>
              </a:rPr>
              <a:t>Retaliation</a:t>
            </a:r>
          </a:p>
        </p:txBody>
      </p:sp>
      <p:sp>
        <p:nvSpPr>
          <p:cNvPr id="8" name="Rectangle 7">
            <a:hlinkClick r:id="rId3" action="ppaction://hlinksldjump"/>
          </p:cNvPr>
          <p:cNvSpPr/>
          <p:nvPr/>
        </p:nvSpPr>
        <p:spPr>
          <a:xfrm>
            <a:off x="219074" y="171451"/>
            <a:ext cx="2294597" cy="962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701553" y="1712784"/>
            <a:ext cx="8788893" cy="3754874"/>
          </a:xfrm>
          <a:prstGeom prst="rect">
            <a:avLst/>
          </a:prstGeom>
          <a:noFill/>
        </p:spPr>
        <p:txBody>
          <a:bodyPr wrap="square" numCol="1" rtlCol="0">
            <a:spAutoFit/>
          </a:bodyPr>
          <a:lstStyle/>
          <a:p>
            <a:pPr lvl="0" defTabSz="457200">
              <a:spcBef>
                <a:spcPct val="20000"/>
              </a:spcBef>
            </a:pPr>
            <a:r>
              <a:rPr lang="en-US" sz="1600" dirty="0">
                <a:solidFill>
                  <a:srgbClr val="002060"/>
                </a:solidFill>
                <a:latin typeface="Times New Roman" panose="02020603050405020304" pitchFamily="18" charset="0"/>
                <a:cs typeface="Times New Roman" panose="02020603050405020304" pitchFamily="18" charset="0"/>
              </a:rPr>
              <a:t>Retaliatory action of any kind is prohibited when taken against anyone participating in a discrimination investigation, complaint, hearing or lawsuit. Such retaliatory action(s) will be regarded as a separate and distinct cause for complaint and possible disciplinary action, including dismissal and/or expulsion. </a:t>
            </a:r>
          </a:p>
          <a:p>
            <a:pPr lvl="0" defTabSz="457200">
              <a:spcBef>
                <a:spcPct val="20000"/>
              </a:spcBef>
            </a:pPr>
            <a:endParaRPr lang="en-US" sz="1600" dirty="0">
              <a:solidFill>
                <a:srgbClr val="002060"/>
              </a:solidFill>
              <a:latin typeface="Times New Roman" panose="02020603050405020304" pitchFamily="18" charset="0"/>
              <a:cs typeface="Times New Roman" panose="02020603050405020304" pitchFamily="18" charset="0"/>
            </a:endParaRPr>
          </a:p>
          <a:p>
            <a:pPr lvl="0" defTabSz="457200">
              <a:spcBef>
                <a:spcPct val="20000"/>
              </a:spcBef>
            </a:pPr>
            <a:r>
              <a:rPr lang="en-US" sz="1400" dirty="0">
                <a:solidFill>
                  <a:srgbClr val="002060"/>
                </a:solidFill>
                <a:latin typeface="Times New Roman" panose="02020603050405020304" pitchFamily="18" charset="0"/>
                <a:cs typeface="Times New Roman" panose="02020603050405020304" pitchFamily="18" charset="0"/>
              </a:rPr>
              <a:t>Prohibited conduct includes, but is not limited to: </a:t>
            </a:r>
          </a:p>
          <a:p>
            <a:pPr marL="228600" lvl="0" indent="-228600" defTabSz="457200">
              <a:spcBef>
                <a:spcPct val="20000"/>
              </a:spcBef>
              <a:buAutoNum type="alphaLcParenBoth"/>
            </a:pPr>
            <a:r>
              <a:rPr lang="en-US" sz="1400" dirty="0">
                <a:solidFill>
                  <a:srgbClr val="002060"/>
                </a:solidFill>
                <a:latin typeface="Times New Roman" panose="02020603050405020304" pitchFamily="18" charset="0"/>
                <a:cs typeface="Times New Roman" panose="02020603050405020304" pitchFamily="18" charset="0"/>
              </a:rPr>
              <a:t>retaliatory acts against an employee or student who opposes a discriminatory practice, makes a complaint, or files a charge;</a:t>
            </a:r>
          </a:p>
          <a:p>
            <a:pPr marL="228600" lvl="0" indent="-228600" defTabSz="457200">
              <a:spcBef>
                <a:spcPct val="20000"/>
              </a:spcBef>
              <a:buAutoNum type="alphaLcParenBoth"/>
            </a:pPr>
            <a:r>
              <a:rPr lang="en-US" sz="1400" dirty="0">
                <a:solidFill>
                  <a:srgbClr val="002060"/>
                </a:solidFill>
                <a:latin typeface="Times New Roman" panose="02020603050405020304" pitchFamily="18" charset="0"/>
                <a:cs typeface="Times New Roman" panose="02020603050405020304" pitchFamily="18" charset="0"/>
              </a:rPr>
              <a:t>attempting to coerce, compel, or prevent an individual from reporting alleged discrimination or providing testimony or relevant information; </a:t>
            </a:r>
          </a:p>
          <a:p>
            <a:pPr marL="228600" lvl="0" indent="-228600" defTabSz="457200">
              <a:spcBef>
                <a:spcPct val="20000"/>
              </a:spcBef>
              <a:buAutoNum type="alphaLcParenBoth"/>
            </a:pPr>
            <a:r>
              <a:rPr lang="en-US" sz="1400" dirty="0">
                <a:solidFill>
                  <a:srgbClr val="002060"/>
                </a:solidFill>
                <a:latin typeface="Times New Roman" panose="02020603050405020304" pitchFamily="18" charset="0"/>
                <a:cs typeface="Times New Roman" panose="02020603050405020304" pitchFamily="18" charset="0"/>
              </a:rPr>
              <a:t>removing, destroying, or altering documentation or other evidence (e.g., text messages) relevant to the investigation; </a:t>
            </a:r>
          </a:p>
          <a:p>
            <a:pPr marL="228600" lvl="0" indent="-228600" defTabSz="457200">
              <a:spcBef>
                <a:spcPct val="20000"/>
              </a:spcBef>
              <a:buAutoNum type="alphaLcParenBoth"/>
            </a:pPr>
            <a:r>
              <a:rPr lang="en-US" sz="1400" dirty="0">
                <a:solidFill>
                  <a:srgbClr val="002060"/>
                </a:solidFill>
                <a:latin typeface="Times New Roman" panose="02020603050405020304" pitchFamily="18" charset="0"/>
                <a:cs typeface="Times New Roman" panose="02020603050405020304" pitchFamily="18" charset="0"/>
              </a:rPr>
              <a:t>providing false or misleading information to member officials who are involved in the investigation and resolution of a complaint, or encouraging others to do so; and</a:t>
            </a:r>
          </a:p>
          <a:p>
            <a:pPr marL="228600" lvl="0" indent="-228600" defTabSz="457200">
              <a:spcBef>
                <a:spcPct val="20000"/>
              </a:spcBef>
              <a:buAutoNum type="alphaLcParenBoth"/>
            </a:pPr>
            <a:r>
              <a:rPr lang="en-US" sz="1400" dirty="0">
                <a:solidFill>
                  <a:srgbClr val="002060"/>
                </a:solidFill>
                <a:latin typeface="Times New Roman" panose="02020603050405020304" pitchFamily="18" charset="0"/>
                <a:cs typeface="Times New Roman" panose="02020603050405020304" pitchFamily="18" charset="0"/>
              </a:rPr>
              <a:t> using intimidation, threats, coercion, or discrimination against any individual for the purpose of interfering with any right or privilege secured under civil rights laws and regulations, or because the individual participated in any manner in the administration, investigation, proceedings, or hearings related to System Regulation 08.01.01. </a:t>
            </a:r>
          </a:p>
        </p:txBody>
      </p:sp>
    </p:spTree>
    <p:extLst>
      <p:ext uri="{BB962C8B-B14F-4D97-AF65-F5344CB8AC3E}">
        <p14:creationId xmlns:p14="http://schemas.microsoft.com/office/powerpoint/2010/main" val="195438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omputer&#10;&#10;Description automatically generated">
            <a:extLst>
              <a:ext uri="{FF2B5EF4-FFF2-40B4-BE49-F238E27FC236}">
                <a16:creationId xmlns:a16="http://schemas.microsoft.com/office/drawing/2014/main" id="{FC3C8716-F14A-4E42-8B14-2B7DD57B03C1}"/>
              </a:ext>
            </a:extLst>
          </p:cNvPr>
          <p:cNvPicPr>
            <a:picLocks noChangeAspect="1"/>
          </p:cNvPicPr>
          <p:nvPr/>
        </p:nvPicPr>
        <p:blipFill>
          <a:blip r:embed="rId2"/>
          <a:stretch>
            <a:fillRect/>
          </a:stretch>
        </p:blipFill>
        <p:spPr>
          <a:xfrm>
            <a:off x="-12009" y="-61783"/>
            <a:ext cx="12216366" cy="6944497"/>
          </a:xfrm>
          <a:prstGeom prst="rect">
            <a:avLst/>
          </a:prstGeom>
        </p:spPr>
      </p:pic>
      <p:sp>
        <p:nvSpPr>
          <p:cNvPr id="12" name="TextBox 11">
            <a:extLst>
              <a:ext uri="{FF2B5EF4-FFF2-40B4-BE49-F238E27FC236}">
                <a16:creationId xmlns:a16="http://schemas.microsoft.com/office/drawing/2014/main" id="{D2F2F465-89C7-F84B-B087-FCE11B2532E0}"/>
              </a:ext>
            </a:extLst>
          </p:cNvPr>
          <p:cNvSpPr txBox="1"/>
          <p:nvPr/>
        </p:nvSpPr>
        <p:spPr>
          <a:xfrm>
            <a:off x="9639301" y="2146300"/>
            <a:ext cx="184731" cy="369332"/>
          </a:xfrm>
          <a:prstGeom prst="rect">
            <a:avLst/>
          </a:prstGeom>
          <a:noFill/>
        </p:spPr>
        <p:txBody>
          <a:bodyPr wrap="none" rtlCol="0">
            <a:spAutoFit/>
          </a:bodyPr>
          <a:lstStyle/>
          <a:p>
            <a:endParaRPr lang="en-US" dirty="0"/>
          </a:p>
        </p:txBody>
      </p:sp>
      <p:sp>
        <p:nvSpPr>
          <p:cNvPr id="24" name="Title 1">
            <a:extLst>
              <a:ext uri="{FF2B5EF4-FFF2-40B4-BE49-F238E27FC236}">
                <a16:creationId xmlns:a16="http://schemas.microsoft.com/office/drawing/2014/main" id="{9EB4D03D-FFAA-E640-AF19-02CC36874A70}"/>
              </a:ext>
            </a:extLst>
          </p:cNvPr>
          <p:cNvSpPr txBox="1">
            <a:spLocks/>
          </p:cNvSpPr>
          <p:nvPr/>
        </p:nvSpPr>
        <p:spPr>
          <a:xfrm>
            <a:off x="1981373" y="1199346"/>
            <a:ext cx="8229600" cy="108730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052E70"/>
                </a:solidFill>
                <a:latin typeface="Times New Roman" panose="02020603050405020304" pitchFamily="18" charset="0"/>
                <a:cs typeface="Times New Roman" panose="02020603050405020304" pitchFamily="18" charset="0"/>
              </a:rPr>
              <a:t>Sex-based Discrimination</a:t>
            </a:r>
          </a:p>
          <a:p>
            <a:pPr algn="ctr"/>
            <a:r>
              <a:rPr lang="en-US" sz="3000" dirty="0">
                <a:solidFill>
                  <a:srgbClr val="052E70"/>
                </a:solidFill>
                <a:latin typeface="Times New Roman" panose="02020603050405020304" pitchFamily="18" charset="0"/>
                <a:cs typeface="Times New Roman" panose="02020603050405020304" pitchFamily="18" charset="0"/>
              </a:rPr>
              <a:t>Reporting Requirements </a:t>
            </a:r>
          </a:p>
        </p:txBody>
      </p:sp>
      <p:sp>
        <p:nvSpPr>
          <p:cNvPr id="8" name="Rectangle 7">
            <a:hlinkClick r:id="rId3" action="ppaction://hlinksldjump"/>
          </p:cNvPr>
          <p:cNvSpPr/>
          <p:nvPr/>
        </p:nvSpPr>
        <p:spPr>
          <a:xfrm>
            <a:off x="219074" y="171451"/>
            <a:ext cx="2294597" cy="962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043A38A-08F4-422D-BA9C-2981634F7E6C}"/>
              </a:ext>
            </a:extLst>
          </p:cNvPr>
          <p:cNvSpPr txBox="1"/>
          <p:nvPr/>
        </p:nvSpPr>
        <p:spPr>
          <a:xfrm>
            <a:off x="988011" y="2515632"/>
            <a:ext cx="10464800" cy="2862322"/>
          </a:xfrm>
          <a:prstGeom prst="rect">
            <a:avLst/>
          </a:prstGeom>
          <a:noFill/>
        </p:spPr>
        <p:txBody>
          <a:bodyPr wrap="square" numCol="1" rtlCol="0">
            <a:spAutoFit/>
          </a:bodyPr>
          <a:lstStyle/>
          <a:p>
            <a:pPr algn="just"/>
            <a:r>
              <a:rPr lang="en-US" dirty="0">
                <a:solidFill>
                  <a:srgbClr val="002060"/>
                </a:solidFill>
                <a:latin typeface="Times New Roman" panose="02020603050405020304" pitchFamily="18" charset="0"/>
                <a:cs typeface="Times New Roman" panose="02020603050405020304" pitchFamily="18" charset="0"/>
              </a:rPr>
              <a:t>If a student or employee shares information with an employee, while they are working within their job description, that involves an incident of Sexual Harassment, Sexual Assault, Dating Violence, Domestic Violence or stalking based on sex, that employee is required to report the incident to the Title IX Coordinator, Deputy Title IX Coordinator, or designee.</a:t>
            </a: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Report:</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All information concerning the incident that is known;</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If the complainant expressed a desire for confidentiality in reporting the incident;</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Incidents that occurred on or off-campus; and </a:t>
            </a:r>
            <a:endParaRPr lang="en-US" dirty="0">
              <a:solidFill>
                <a:srgbClr val="052E7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052E70"/>
                </a:solidFill>
                <a:latin typeface="Times New Roman" panose="02020603050405020304" pitchFamily="18" charset="0"/>
                <a:cs typeface="Times New Roman" panose="02020603050405020304" pitchFamily="18" charset="0"/>
              </a:rPr>
              <a:t>Any reports made by third-parties if it concerns someone who is employed or enrolled at the university.  </a:t>
            </a:r>
          </a:p>
        </p:txBody>
      </p:sp>
    </p:spTree>
    <p:extLst>
      <p:ext uri="{BB962C8B-B14F-4D97-AF65-F5344CB8AC3E}">
        <p14:creationId xmlns:p14="http://schemas.microsoft.com/office/powerpoint/2010/main" val="287473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omputer&#10;&#10;Description automatically generated">
            <a:extLst>
              <a:ext uri="{FF2B5EF4-FFF2-40B4-BE49-F238E27FC236}">
                <a16:creationId xmlns:a16="http://schemas.microsoft.com/office/drawing/2014/main" id="{D054F834-ECCE-4766-A96F-415655EAD991}"/>
              </a:ext>
            </a:extLst>
          </p:cNvPr>
          <p:cNvPicPr>
            <a:picLocks noChangeAspect="1"/>
          </p:cNvPicPr>
          <p:nvPr/>
        </p:nvPicPr>
        <p:blipFill>
          <a:blip r:embed="rId2"/>
          <a:stretch>
            <a:fillRect/>
          </a:stretch>
        </p:blipFill>
        <p:spPr>
          <a:xfrm>
            <a:off x="-12009" y="-61783"/>
            <a:ext cx="12216366" cy="6944497"/>
          </a:xfrm>
          <a:prstGeom prst="rect">
            <a:avLst/>
          </a:prstGeom>
        </p:spPr>
      </p:pic>
      <p:sp>
        <p:nvSpPr>
          <p:cNvPr id="3" name="Title 1">
            <a:extLst>
              <a:ext uri="{FF2B5EF4-FFF2-40B4-BE49-F238E27FC236}">
                <a16:creationId xmlns:a16="http://schemas.microsoft.com/office/drawing/2014/main" id="{3BAE65A2-63C7-427E-86AB-2DBF7D93697C}"/>
              </a:ext>
            </a:extLst>
          </p:cNvPr>
          <p:cNvSpPr txBox="1">
            <a:spLocks/>
          </p:cNvSpPr>
          <p:nvPr/>
        </p:nvSpPr>
        <p:spPr>
          <a:xfrm>
            <a:off x="1981373" y="1152736"/>
            <a:ext cx="8229600" cy="108730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052E70"/>
                </a:solidFill>
                <a:latin typeface="Times New Roman" panose="02020603050405020304" pitchFamily="18" charset="0"/>
                <a:cs typeface="Times New Roman" panose="02020603050405020304" pitchFamily="18" charset="0"/>
              </a:rPr>
              <a:t>Sample Conversation </a:t>
            </a:r>
          </a:p>
        </p:txBody>
      </p:sp>
      <p:sp>
        <p:nvSpPr>
          <p:cNvPr id="4" name="TextBox 3">
            <a:extLst>
              <a:ext uri="{FF2B5EF4-FFF2-40B4-BE49-F238E27FC236}">
                <a16:creationId xmlns:a16="http://schemas.microsoft.com/office/drawing/2014/main" id="{AC27731E-AF7E-49E6-ABE2-2EF3FCCD295C}"/>
              </a:ext>
            </a:extLst>
          </p:cNvPr>
          <p:cNvSpPr txBox="1"/>
          <p:nvPr/>
        </p:nvSpPr>
        <p:spPr>
          <a:xfrm>
            <a:off x="988011" y="2284804"/>
            <a:ext cx="10464800" cy="3693319"/>
          </a:xfrm>
          <a:prstGeom prst="rect">
            <a:avLst/>
          </a:prstGeom>
          <a:noFill/>
        </p:spPr>
        <p:txBody>
          <a:bodyPr wrap="square" numCol="1" rtlCol="0">
            <a:spAutoFit/>
          </a:bodyPr>
          <a:lstStyle/>
          <a:p>
            <a:pPr algn="just"/>
            <a:r>
              <a:rPr lang="en-US" dirty="0">
                <a:solidFill>
                  <a:srgbClr val="002060"/>
                </a:solidFill>
                <a:latin typeface="Times New Roman" panose="02020603050405020304" pitchFamily="18" charset="0"/>
                <a:cs typeface="Times New Roman" panose="02020603050405020304" pitchFamily="18" charset="0"/>
              </a:rPr>
              <a:t>Allow the person to share the information they want to share with you.  </a:t>
            </a: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After they share you can:</a:t>
            </a:r>
          </a:p>
          <a:p>
            <a:pPr marL="285750" indent="-285750" algn="just">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Thank them for sharing the information</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Express concern that they’re going through this situation </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Inform them that you will share the information to the Title IX Coordinator </a:t>
            </a: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Do not:</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Promise them an outcome or supportive measure </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Ask probing questions </a:t>
            </a:r>
          </a:p>
          <a:p>
            <a:pPr marL="285750" indent="-285750" algn="just">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solidFill>
                <a:srgbClr val="052E7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8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omputer&#10;&#10;Description automatically generated">
            <a:extLst>
              <a:ext uri="{FF2B5EF4-FFF2-40B4-BE49-F238E27FC236}">
                <a16:creationId xmlns:a16="http://schemas.microsoft.com/office/drawing/2014/main" id="{673C0D40-1A4A-4AAA-B825-9779AD9E217F}"/>
              </a:ext>
            </a:extLst>
          </p:cNvPr>
          <p:cNvPicPr>
            <a:picLocks noChangeAspect="1"/>
          </p:cNvPicPr>
          <p:nvPr/>
        </p:nvPicPr>
        <p:blipFill>
          <a:blip r:embed="rId2"/>
          <a:stretch>
            <a:fillRect/>
          </a:stretch>
        </p:blipFill>
        <p:spPr>
          <a:xfrm>
            <a:off x="-12009" y="-61783"/>
            <a:ext cx="12216366" cy="6944497"/>
          </a:xfrm>
          <a:prstGeom prst="rect">
            <a:avLst/>
          </a:prstGeom>
        </p:spPr>
      </p:pic>
      <p:sp>
        <p:nvSpPr>
          <p:cNvPr id="3" name="Title 1">
            <a:extLst>
              <a:ext uri="{FF2B5EF4-FFF2-40B4-BE49-F238E27FC236}">
                <a16:creationId xmlns:a16="http://schemas.microsoft.com/office/drawing/2014/main" id="{7D1F85C0-6494-4F7A-9C26-37213BC071F6}"/>
              </a:ext>
            </a:extLst>
          </p:cNvPr>
          <p:cNvSpPr txBox="1">
            <a:spLocks/>
          </p:cNvSpPr>
          <p:nvPr/>
        </p:nvSpPr>
        <p:spPr>
          <a:xfrm>
            <a:off x="1981373" y="817608"/>
            <a:ext cx="8229600" cy="108730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052E70"/>
                </a:solidFill>
                <a:latin typeface="Times New Roman" panose="02020603050405020304" pitchFamily="18" charset="0"/>
                <a:cs typeface="Times New Roman" panose="02020603050405020304" pitchFamily="18" charset="0"/>
              </a:rPr>
              <a:t>Title IX &amp; Sex-based Misconduct</a:t>
            </a:r>
          </a:p>
        </p:txBody>
      </p:sp>
      <p:sp>
        <p:nvSpPr>
          <p:cNvPr id="5" name="TextBox 4">
            <a:extLst>
              <a:ext uri="{FF2B5EF4-FFF2-40B4-BE49-F238E27FC236}">
                <a16:creationId xmlns:a16="http://schemas.microsoft.com/office/drawing/2014/main" id="{8D8A2263-760A-45A7-93B1-E04E3C32D035}"/>
              </a:ext>
            </a:extLst>
          </p:cNvPr>
          <p:cNvSpPr txBox="1"/>
          <p:nvPr/>
        </p:nvSpPr>
        <p:spPr>
          <a:xfrm>
            <a:off x="295550" y="1817426"/>
            <a:ext cx="2145806" cy="3139321"/>
          </a:xfrm>
          <a:prstGeom prst="rect">
            <a:avLst/>
          </a:prstGeom>
          <a:noFill/>
        </p:spPr>
        <p:txBody>
          <a:bodyPr wrap="square" numCol="1" rtlCol="0">
            <a:spAutoFit/>
          </a:bodyPr>
          <a:lstStyle/>
          <a:p>
            <a:pPr algn="just"/>
            <a:r>
              <a:rPr lang="en-US" u="sng" dirty="0">
                <a:solidFill>
                  <a:srgbClr val="052E70"/>
                </a:solidFill>
                <a:latin typeface="Times New Roman" panose="02020603050405020304" pitchFamily="18" charset="0"/>
                <a:cs typeface="Times New Roman" panose="02020603050405020304" pitchFamily="18" charset="0"/>
              </a:rPr>
              <a:t>Sexual Harassment</a:t>
            </a:r>
          </a:p>
          <a:p>
            <a:r>
              <a:rPr lang="en-US" dirty="0">
                <a:solidFill>
                  <a:srgbClr val="052E70"/>
                </a:solidFill>
                <a:latin typeface="Times New Roman" panose="02020603050405020304" pitchFamily="18" charset="0"/>
                <a:cs typeface="Times New Roman" panose="02020603050405020304" pitchFamily="18" charset="0"/>
              </a:rPr>
              <a:t>Inappropriate words, comments, or actions about someone's gender, sexual orientation, gender identity, etc.</a:t>
            </a:r>
          </a:p>
          <a:p>
            <a:endParaRPr lang="en-US" dirty="0">
              <a:solidFill>
                <a:srgbClr val="052E70"/>
              </a:solidFill>
              <a:latin typeface="Times New Roman" panose="02020603050405020304" pitchFamily="18" charset="0"/>
              <a:cs typeface="Times New Roman" panose="02020603050405020304" pitchFamily="18" charset="0"/>
            </a:endParaRPr>
          </a:p>
          <a:p>
            <a:r>
              <a:rPr lang="en-US" dirty="0">
                <a:solidFill>
                  <a:srgbClr val="052E70"/>
                </a:solidFill>
                <a:latin typeface="Times New Roman" panose="02020603050405020304" pitchFamily="18" charset="0"/>
                <a:cs typeface="Times New Roman" panose="02020603050405020304" pitchFamily="18" charset="0"/>
              </a:rPr>
              <a:t>Also includes unwelcome sexual advances.  </a:t>
            </a:r>
          </a:p>
        </p:txBody>
      </p:sp>
      <p:sp>
        <p:nvSpPr>
          <p:cNvPr id="6" name="TextBox 5">
            <a:extLst>
              <a:ext uri="{FF2B5EF4-FFF2-40B4-BE49-F238E27FC236}">
                <a16:creationId xmlns:a16="http://schemas.microsoft.com/office/drawing/2014/main" id="{96C9947D-902C-4685-AF49-2ABA52FCB1B7}"/>
              </a:ext>
            </a:extLst>
          </p:cNvPr>
          <p:cNvSpPr txBox="1"/>
          <p:nvPr/>
        </p:nvSpPr>
        <p:spPr>
          <a:xfrm>
            <a:off x="2587482" y="1818905"/>
            <a:ext cx="2145806" cy="2031325"/>
          </a:xfrm>
          <a:prstGeom prst="rect">
            <a:avLst/>
          </a:prstGeom>
          <a:noFill/>
        </p:spPr>
        <p:txBody>
          <a:bodyPr wrap="square" numCol="1" rtlCol="0">
            <a:spAutoFit/>
          </a:bodyPr>
          <a:lstStyle/>
          <a:p>
            <a:pPr algn="just"/>
            <a:r>
              <a:rPr lang="en-US" u="sng" dirty="0">
                <a:solidFill>
                  <a:srgbClr val="052E70"/>
                </a:solidFill>
                <a:latin typeface="Times New Roman" panose="02020603050405020304" pitchFamily="18" charset="0"/>
                <a:cs typeface="Times New Roman" panose="02020603050405020304" pitchFamily="18" charset="0"/>
              </a:rPr>
              <a:t>Sexual Assault</a:t>
            </a:r>
          </a:p>
          <a:p>
            <a:pPr algn="just"/>
            <a:r>
              <a:rPr lang="en-US" dirty="0">
                <a:solidFill>
                  <a:srgbClr val="052E70"/>
                </a:solidFill>
                <a:latin typeface="Times New Roman" panose="02020603050405020304" pitchFamily="18" charset="0"/>
                <a:cs typeface="Times New Roman" panose="02020603050405020304" pitchFamily="18" charset="0"/>
              </a:rPr>
              <a:t>Non-consensual sexual activity.</a:t>
            </a:r>
          </a:p>
          <a:p>
            <a:pPr algn="just"/>
            <a:endParaRPr lang="en-US" dirty="0">
              <a:solidFill>
                <a:srgbClr val="052E70"/>
              </a:solidFill>
              <a:latin typeface="Times New Roman" panose="02020603050405020304" pitchFamily="18" charset="0"/>
              <a:cs typeface="Times New Roman" panose="02020603050405020304" pitchFamily="18" charset="0"/>
            </a:endParaRPr>
          </a:p>
          <a:p>
            <a:pPr algn="just"/>
            <a:r>
              <a:rPr lang="en-US" dirty="0">
                <a:solidFill>
                  <a:srgbClr val="052E70"/>
                </a:solidFill>
                <a:latin typeface="Times New Roman" panose="02020603050405020304" pitchFamily="18" charset="0"/>
                <a:cs typeface="Times New Roman" panose="02020603050405020304" pitchFamily="18" charset="0"/>
              </a:rPr>
              <a:t>Also includes non-consensual touching of private parts.</a:t>
            </a:r>
          </a:p>
        </p:txBody>
      </p:sp>
      <p:sp>
        <p:nvSpPr>
          <p:cNvPr id="7" name="TextBox 6">
            <a:extLst>
              <a:ext uri="{FF2B5EF4-FFF2-40B4-BE49-F238E27FC236}">
                <a16:creationId xmlns:a16="http://schemas.microsoft.com/office/drawing/2014/main" id="{5E91C243-4767-4A94-AB73-FA3EDA56F122}"/>
              </a:ext>
            </a:extLst>
          </p:cNvPr>
          <p:cNvSpPr txBox="1"/>
          <p:nvPr/>
        </p:nvSpPr>
        <p:spPr>
          <a:xfrm>
            <a:off x="4718124" y="1818906"/>
            <a:ext cx="2250845" cy="2862322"/>
          </a:xfrm>
          <a:prstGeom prst="rect">
            <a:avLst/>
          </a:prstGeom>
          <a:noFill/>
        </p:spPr>
        <p:txBody>
          <a:bodyPr wrap="square" numCol="1" rtlCol="0">
            <a:spAutoFit/>
          </a:bodyPr>
          <a:lstStyle/>
          <a:p>
            <a:pPr algn="just"/>
            <a:r>
              <a:rPr lang="en-US" u="sng" dirty="0">
                <a:solidFill>
                  <a:srgbClr val="052E70"/>
                </a:solidFill>
                <a:latin typeface="Times New Roman" panose="02020603050405020304" pitchFamily="18" charset="0"/>
                <a:cs typeface="Times New Roman" panose="02020603050405020304" pitchFamily="18" charset="0"/>
              </a:rPr>
              <a:t>Relationship Violence</a:t>
            </a:r>
          </a:p>
          <a:p>
            <a:r>
              <a:rPr lang="en-US" dirty="0">
                <a:solidFill>
                  <a:srgbClr val="052E70"/>
                </a:solidFill>
                <a:latin typeface="Times New Roman" panose="02020603050405020304" pitchFamily="18" charset="0"/>
                <a:cs typeface="Times New Roman" panose="02020603050405020304" pitchFamily="18" charset="0"/>
              </a:rPr>
              <a:t>Violence committed by someone who is or has been in a romantic or intimate relationship with the victim.</a:t>
            </a:r>
          </a:p>
          <a:p>
            <a:endParaRPr lang="en-US" dirty="0">
              <a:solidFill>
                <a:srgbClr val="052E70"/>
              </a:solidFill>
              <a:latin typeface="Times New Roman" panose="02020603050405020304" pitchFamily="18" charset="0"/>
              <a:cs typeface="Times New Roman" panose="02020603050405020304" pitchFamily="18" charset="0"/>
            </a:endParaRPr>
          </a:p>
          <a:p>
            <a:r>
              <a:rPr lang="en-US" dirty="0">
                <a:solidFill>
                  <a:srgbClr val="052E70"/>
                </a:solidFill>
                <a:latin typeface="Times New Roman" panose="02020603050405020304" pitchFamily="18" charset="0"/>
                <a:cs typeface="Times New Roman" panose="02020603050405020304" pitchFamily="18" charset="0"/>
              </a:rPr>
              <a:t>Also includes acts that have a threat of force.</a:t>
            </a:r>
          </a:p>
        </p:txBody>
      </p:sp>
      <p:sp>
        <p:nvSpPr>
          <p:cNvPr id="8" name="TextBox 7">
            <a:extLst>
              <a:ext uri="{FF2B5EF4-FFF2-40B4-BE49-F238E27FC236}">
                <a16:creationId xmlns:a16="http://schemas.microsoft.com/office/drawing/2014/main" id="{B7DB4E5B-67EC-4E09-BCA2-49525DFB317E}"/>
              </a:ext>
            </a:extLst>
          </p:cNvPr>
          <p:cNvSpPr txBox="1"/>
          <p:nvPr/>
        </p:nvSpPr>
        <p:spPr>
          <a:xfrm>
            <a:off x="7338541" y="1818905"/>
            <a:ext cx="2250845" cy="2862322"/>
          </a:xfrm>
          <a:prstGeom prst="rect">
            <a:avLst/>
          </a:prstGeom>
          <a:noFill/>
        </p:spPr>
        <p:txBody>
          <a:bodyPr wrap="square" numCol="1" rtlCol="0">
            <a:spAutoFit/>
          </a:bodyPr>
          <a:lstStyle/>
          <a:p>
            <a:pPr algn="just"/>
            <a:r>
              <a:rPr lang="en-US" u="sng" dirty="0">
                <a:solidFill>
                  <a:srgbClr val="052E70"/>
                </a:solidFill>
                <a:latin typeface="Times New Roman" panose="02020603050405020304" pitchFamily="18" charset="0"/>
                <a:cs typeface="Times New Roman" panose="02020603050405020304" pitchFamily="18" charset="0"/>
              </a:rPr>
              <a:t>Stalking Based on Sex</a:t>
            </a:r>
          </a:p>
          <a:p>
            <a:r>
              <a:rPr lang="en-US" dirty="0">
                <a:solidFill>
                  <a:srgbClr val="052E70"/>
                </a:solidFill>
                <a:latin typeface="Times New Roman" panose="02020603050405020304" pitchFamily="18" charset="0"/>
                <a:cs typeface="Times New Roman" panose="02020603050405020304" pitchFamily="18" charset="0"/>
              </a:rPr>
              <a:t>Engaging in a course of conduct directed at  a specific person that would cause a reasonable person to fear for their safety or the safety of others or suffer substantial emotional distress.	</a:t>
            </a:r>
          </a:p>
        </p:txBody>
      </p:sp>
      <p:sp>
        <p:nvSpPr>
          <p:cNvPr id="9" name="TextBox 8">
            <a:extLst>
              <a:ext uri="{FF2B5EF4-FFF2-40B4-BE49-F238E27FC236}">
                <a16:creationId xmlns:a16="http://schemas.microsoft.com/office/drawing/2014/main" id="{A3953F36-6F2A-4E28-A9F1-CFB52CC174EC}"/>
              </a:ext>
            </a:extLst>
          </p:cNvPr>
          <p:cNvSpPr txBox="1"/>
          <p:nvPr/>
        </p:nvSpPr>
        <p:spPr>
          <a:xfrm>
            <a:off x="9728121" y="1820380"/>
            <a:ext cx="2315591" cy="3693319"/>
          </a:xfrm>
          <a:prstGeom prst="rect">
            <a:avLst/>
          </a:prstGeom>
          <a:noFill/>
        </p:spPr>
        <p:txBody>
          <a:bodyPr wrap="square" numCol="1" rtlCol="0">
            <a:spAutoFit/>
          </a:bodyPr>
          <a:lstStyle/>
          <a:p>
            <a:pPr algn="just"/>
            <a:r>
              <a:rPr lang="en-US" u="sng" dirty="0">
                <a:solidFill>
                  <a:srgbClr val="052E70"/>
                </a:solidFill>
                <a:latin typeface="Times New Roman" panose="02020603050405020304" pitchFamily="18" charset="0"/>
                <a:cs typeface="Times New Roman" panose="02020603050405020304" pitchFamily="18" charset="0"/>
              </a:rPr>
              <a:t>Sexual Exploitation</a:t>
            </a:r>
          </a:p>
          <a:p>
            <a:r>
              <a:rPr lang="en-US" dirty="0">
                <a:solidFill>
                  <a:srgbClr val="052E70"/>
                </a:solidFill>
                <a:latin typeface="Times New Roman" panose="02020603050405020304" pitchFamily="18" charset="0"/>
                <a:cs typeface="Times New Roman" panose="02020603050405020304" pitchFamily="18" charset="0"/>
              </a:rPr>
              <a:t>Taking non-consensual or abusive advantage of another.</a:t>
            </a:r>
          </a:p>
          <a:p>
            <a:r>
              <a:rPr lang="en-US" dirty="0">
                <a:solidFill>
                  <a:srgbClr val="052E70"/>
                </a:solidFill>
                <a:latin typeface="Times New Roman" panose="02020603050405020304" pitchFamily="18" charset="0"/>
                <a:cs typeface="Times New Roman" panose="02020603050405020304" pitchFamily="18" charset="0"/>
              </a:rPr>
              <a:t>Includes: Non-consensual taking of pictures/video,</a:t>
            </a:r>
          </a:p>
          <a:p>
            <a:r>
              <a:rPr lang="en-US" dirty="0">
                <a:solidFill>
                  <a:srgbClr val="052E70"/>
                </a:solidFill>
                <a:latin typeface="Times New Roman" panose="02020603050405020304" pitchFamily="18" charset="0"/>
                <a:cs typeface="Times New Roman" panose="02020603050405020304" pitchFamily="18" charset="0"/>
              </a:rPr>
              <a:t>Non-consensual sharing of pictures/video,</a:t>
            </a:r>
          </a:p>
          <a:p>
            <a:r>
              <a:rPr lang="en-US" dirty="0">
                <a:solidFill>
                  <a:srgbClr val="052E70"/>
                </a:solidFill>
                <a:latin typeface="Times New Roman" panose="02020603050405020304" pitchFamily="18" charset="0"/>
                <a:cs typeface="Times New Roman" panose="02020603050405020304" pitchFamily="18" charset="0"/>
              </a:rPr>
              <a:t>Non-consensual sharing of pornography.  </a:t>
            </a:r>
          </a:p>
        </p:txBody>
      </p:sp>
    </p:spTree>
    <p:extLst>
      <p:ext uri="{BB962C8B-B14F-4D97-AF65-F5344CB8AC3E}">
        <p14:creationId xmlns:p14="http://schemas.microsoft.com/office/powerpoint/2010/main" val="75993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omputer&#10;&#10;Description automatically generated">
            <a:extLst>
              <a:ext uri="{FF2B5EF4-FFF2-40B4-BE49-F238E27FC236}">
                <a16:creationId xmlns:a16="http://schemas.microsoft.com/office/drawing/2014/main" id="{3595CD03-D25C-4DD6-915C-B4F27E5E37D4}"/>
              </a:ext>
            </a:extLst>
          </p:cNvPr>
          <p:cNvPicPr>
            <a:picLocks noChangeAspect="1"/>
          </p:cNvPicPr>
          <p:nvPr/>
        </p:nvPicPr>
        <p:blipFill>
          <a:blip r:embed="rId2"/>
          <a:stretch>
            <a:fillRect/>
          </a:stretch>
        </p:blipFill>
        <p:spPr>
          <a:xfrm>
            <a:off x="-12009" y="-61783"/>
            <a:ext cx="12216366" cy="6944497"/>
          </a:xfrm>
          <a:prstGeom prst="rect">
            <a:avLst/>
          </a:prstGeom>
        </p:spPr>
      </p:pic>
      <p:sp>
        <p:nvSpPr>
          <p:cNvPr id="3" name="Title 1">
            <a:extLst>
              <a:ext uri="{FF2B5EF4-FFF2-40B4-BE49-F238E27FC236}">
                <a16:creationId xmlns:a16="http://schemas.microsoft.com/office/drawing/2014/main" id="{BDA1A939-7BDD-4497-BAFC-CA6FAF73CEF7}"/>
              </a:ext>
            </a:extLst>
          </p:cNvPr>
          <p:cNvSpPr txBox="1">
            <a:spLocks/>
          </p:cNvSpPr>
          <p:nvPr/>
        </p:nvSpPr>
        <p:spPr>
          <a:xfrm>
            <a:off x="1981373" y="1152736"/>
            <a:ext cx="8229600" cy="108730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rgbClr val="052E70"/>
                </a:solidFill>
                <a:latin typeface="Times New Roman" panose="02020603050405020304" pitchFamily="18" charset="0"/>
                <a:cs typeface="Times New Roman" panose="02020603050405020304" pitchFamily="18" charset="0"/>
              </a:rPr>
              <a:t>Ways to Report to Title IX</a:t>
            </a:r>
          </a:p>
        </p:txBody>
      </p:sp>
      <p:sp>
        <p:nvSpPr>
          <p:cNvPr id="4" name="TextBox 3">
            <a:extLst>
              <a:ext uri="{FF2B5EF4-FFF2-40B4-BE49-F238E27FC236}">
                <a16:creationId xmlns:a16="http://schemas.microsoft.com/office/drawing/2014/main" id="{A95A8DDF-DD91-4E26-A54F-1B8EC94CE7F4}"/>
              </a:ext>
            </a:extLst>
          </p:cNvPr>
          <p:cNvSpPr txBox="1"/>
          <p:nvPr/>
        </p:nvSpPr>
        <p:spPr>
          <a:xfrm>
            <a:off x="988011" y="2284804"/>
            <a:ext cx="10464800" cy="3693319"/>
          </a:xfrm>
          <a:prstGeom prst="rect">
            <a:avLst/>
          </a:prstGeom>
          <a:noFill/>
        </p:spPr>
        <p:txBody>
          <a:bodyPr wrap="square" numCol="1" rtlCol="0">
            <a:spAutoFit/>
          </a:bodyPr>
          <a:lstStyle/>
          <a:p>
            <a:pPr algn="just"/>
            <a:r>
              <a:rPr lang="en-US" dirty="0">
                <a:solidFill>
                  <a:srgbClr val="002060"/>
                </a:solidFill>
                <a:latin typeface="Times New Roman" panose="02020603050405020304" pitchFamily="18" charset="0"/>
                <a:cs typeface="Times New Roman" panose="02020603050405020304" pitchFamily="18" charset="0"/>
              </a:rPr>
              <a:t>You can report by:</a:t>
            </a:r>
          </a:p>
          <a:p>
            <a:pPr marL="285750" indent="-285750" algn="just">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Sending an email to the Title IX Coordinator or deputy Title IX Coordinator </a:t>
            </a:r>
          </a:p>
          <a:p>
            <a:pPr marL="742950" lvl="1"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Tasha Clark: </a:t>
            </a:r>
            <a:r>
              <a:rPr lang="en-US" dirty="0">
                <a:solidFill>
                  <a:srgbClr val="002060"/>
                </a:solidFill>
                <a:latin typeface="Times New Roman" panose="02020603050405020304" pitchFamily="18" charset="0"/>
                <a:cs typeface="Times New Roman" panose="02020603050405020304" pitchFamily="18" charset="0"/>
                <a:hlinkClick r:id="rId3"/>
              </a:rPr>
              <a:t>tasha.clark@tamuk.edu</a:t>
            </a:r>
            <a:r>
              <a:rPr lang="en-US" dirty="0">
                <a:solidFill>
                  <a:srgbClr val="002060"/>
                </a:solidFill>
                <a:latin typeface="Times New Roman" panose="02020603050405020304" pitchFamily="18" charset="0"/>
                <a:cs typeface="Times New Roman" panose="02020603050405020304" pitchFamily="18" charset="0"/>
              </a:rPr>
              <a:t>	</a:t>
            </a:r>
          </a:p>
          <a:p>
            <a:pPr marL="742950" lvl="1"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Henry Burgos: </a:t>
            </a:r>
            <a:r>
              <a:rPr lang="en-US" dirty="0">
                <a:solidFill>
                  <a:srgbClr val="002060"/>
                </a:solidFill>
                <a:latin typeface="Times New Roman" panose="02020603050405020304" pitchFamily="18" charset="0"/>
                <a:cs typeface="Times New Roman" panose="02020603050405020304" pitchFamily="18" charset="0"/>
                <a:hlinkClick r:id="rId4"/>
              </a:rPr>
              <a:t>henry.burgos@tamuk.edu</a:t>
            </a:r>
            <a:r>
              <a:rPr lang="en-US" dirty="0">
                <a:solidFill>
                  <a:srgbClr val="002060"/>
                </a:solidFill>
                <a:latin typeface="Times New Roman" panose="02020603050405020304" pitchFamily="18" charset="0"/>
                <a:cs typeface="Times New Roman" panose="02020603050405020304" pitchFamily="18" charset="0"/>
              </a:rPr>
              <a:t>	</a:t>
            </a:r>
          </a:p>
          <a:p>
            <a:pPr marL="742950" lvl="1"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Kirsten Compary: </a:t>
            </a:r>
            <a:r>
              <a:rPr lang="en-US" dirty="0">
                <a:solidFill>
                  <a:srgbClr val="002060"/>
                </a:solidFill>
                <a:latin typeface="Times New Roman" panose="02020603050405020304" pitchFamily="18" charset="0"/>
                <a:cs typeface="Times New Roman" panose="02020603050405020304" pitchFamily="18" charset="0"/>
                <a:hlinkClick r:id="rId5"/>
              </a:rPr>
              <a:t>kirsten.compary@tamuk.edu</a:t>
            </a:r>
            <a:r>
              <a:rPr lang="en-US" dirty="0">
                <a:solidFill>
                  <a:srgbClr val="002060"/>
                </a:solidFill>
                <a:latin typeface="Times New Roman" panose="02020603050405020304" pitchFamily="18" charset="0"/>
                <a:cs typeface="Times New Roman" panose="02020603050405020304" pitchFamily="18" charset="0"/>
              </a:rPr>
              <a:t> 	</a:t>
            </a:r>
          </a:p>
          <a:p>
            <a:pPr marL="742950" lvl="1"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Gina Smith: </a:t>
            </a:r>
            <a:r>
              <a:rPr lang="en-US" dirty="0">
                <a:solidFill>
                  <a:srgbClr val="002060"/>
                </a:solidFill>
                <a:latin typeface="Times New Roman" panose="02020603050405020304" pitchFamily="18" charset="0"/>
                <a:cs typeface="Times New Roman" panose="02020603050405020304" pitchFamily="18" charset="0"/>
                <a:hlinkClick r:id="rId6"/>
              </a:rPr>
              <a:t>gina.smith@tamuk.edu</a:t>
            </a:r>
            <a:r>
              <a:rPr lang="en-US" dirty="0">
                <a:solidFill>
                  <a:srgbClr val="002060"/>
                </a:solidFill>
                <a:latin typeface="Times New Roman" panose="02020603050405020304" pitchFamily="18" charset="0"/>
                <a:cs typeface="Times New Roman" panose="02020603050405020304" pitchFamily="18" charset="0"/>
              </a:rPr>
              <a:t>	</a:t>
            </a:r>
          </a:p>
          <a:p>
            <a:pPr marL="742950" lvl="1"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Hanna Lantz: </a:t>
            </a:r>
            <a:r>
              <a:rPr lang="en-US" dirty="0">
                <a:solidFill>
                  <a:srgbClr val="002060"/>
                </a:solidFill>
                <a:latin typeface="Times New Roman" panose="02020603050405020304" pitchFamily="18" charset="0"/>
                <a:cs typeface="Times New Roman" panose="02020603050405020304" pitchFamily="18" charset="0"/>
                <a:hlinkClick r:id="rId7"/>
              </a:rPr>
              <a:t>hanna.Lantz@tamuk.edu</a:t>
            </a:r>
            <a:r>
              <a:rPr lang="en-US" dirty="0">
                <a:solidFill>
                  <a:srgbClr val="002060"/>
                </a:solidFill>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Call in a report to extensions 4758 or 4761</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Use </a:t>
            </a:r>
            <a:r>
              <a:rPr lang="en-US" dirty="0" err="1">
                <a:solidFill>
                  <a:srgbClr val="002060"/>
                </a:solidFill>
                <a:latin typeface="Times New Roman" panose="02020603050405020304" pitchFamily="18" charset="0"/>
                <a:cs typeface="Times New Roman" panose="02020603050405020304" pitchFamily="18" charset="0"/>
              </a:rPr>
              <a:t>EthicsPoint</a:t>
            </a:r>
            <a:r>
              <a:rPr lang="en-US" dirty="0">
                <a:solidFill>
                  <a:srgbClr val="002060"/>
                </a:solidFill>
                <a:latin typeface="Times New Roman" panose="02020603050405020304" pitchFamily="18" charset="0"/>
                <a:cs typeface="Times New Roman" panose="02020603050405020304" pitchFamily="18" charset="0"/>
              </a:rPr>
              <a:t>, but if it is a required report you must provide your name and contact information</a:t>
            </a:r>
          </a:p>
          <a:p>
            <a:pPr marL="285750" indent="-285750"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Stop by the Office of Compliance, Lewis Hall, suite 130</a:t>
            </a:r>
          </a:p>
          <a:p>
            <a:pPr algn="just"/>
            <a:endParaRPr lang="en-US"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solidFill>
                <a:srgbClr val="052E7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975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1296</Words>
  <Application>Microsoft Office PowerPoint</Application>
  <PresentationFormat>Widescreen</PresentationFormat>
  <Paragraphs>121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Sex-based Discrimination</vt:lpstr>
      <vt:lpstr>PowerPoint Presentation</vt:lpstr>
      <vt:lpstr>PowerPoint Presentation</vt:lpstr>
      <vt:lpstr>PowerPoint Presentation</vt:lpstr>
      <vt:lpstr>PowerPoint Presentation</vt:lpstr>
      <vt:lpstr>PowerPoint Presentation</vt:lpstr>
      <vt:lpstr>PowerPoint Presentation</vt:lpstr>
      <vt:lpstr>Pregnancy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Bryanna Nirwana Colvin</dc:creator>
  <cp:lastModifiedBy>Tasha Ann Clark</cp:lastModifiedBy>
  <cp:revision>49</cp:revision>
  <cp:lastPrinted>2020-11-12T21:40:11Z</cp:lastPrinted>
  <dcterms:created xsi:type="dcterms:W3CDTF">2020-11-11T21:36:17Z</dcterms:created>
  <dcterms:modified xsi:type="dcterms:W3CDTF">2021-10-18T14:34:48Z</dcterms:modified>
</cp:coreProperties>
</file>