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3" r:id="rId3"/>
    <p:sldId id="295" r:id="rId4"/>
    <p:sldId id="278" r:id="rId5"/>
    <p:sldId id="262" r:id="rId6"/>
    <p:sldId id="266" r:id="rId7"/>
    <p:sldId id="279" r:id="rId8"/>
    <p:sldId id="281" r:id="rId9"/>
    <p:sldId id="282" r:id="rId10"/>
    <p:sldId id="273" r:id="rId11"/>
    <p:sldId id="299" r:id="rId12"/>
    <p:sldId id="298" r:id="rId13"/>
    <p:sldId id="300" r:id="rId14"/>
    <p:sldId id="301" r:id="rId15"/>
    <p:sldId id="302" r:id="rId16"/>
    <p:sldId id="303" r:id="rId17"/>
    <p:sldId id="311" r:id="rId18"/>
    <p:sldId id="304" r:id="rId19"/>
    <p:sldId id="305" r:id="rId20"/>
    <p:sldId id="306" r:id="rId21"/>
    <p:sldId id="307" r:id="rId22"/>
    <p:sldId id="308" r:id="rId23"/>
    <p:sldId id="309" r:id="rId24"/>
    <p:sldId id="297" r:id="rId25"/>
    <p:sldId id="284" r:id="rId26"/>
    <p:sldId id="310" r:id="rId27"/>
    <p:sldId id="265" r:id="rId28"/>
    <p:sldId id="270" r:id="rId29"/>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9" autoAdjust="0"/>
    <p:restoredTop sz="94660"/>
  </p:normalViewPr>
  <p:slideViewPr>
    <p:cSldViewPr snapToGrid="0" showGuides="1">
      <p:cViewPr varScale="1">
        <p:scale>
          <a:sx n="104" d="100"/>
          <a:sy n="104" d="100"/>
        </p:scale>
        <p:origin x="126" y="22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14E8-7124-4D7F-89DD-6E68DA6474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EC361E-0609-4995-AE66-E74795C974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28612B-0E5C-4DCA-AF9B-86B5C139715E}"/>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5" name="Footer Placeholder 4">
            <a:extLst>
              <a:ext uri="{FF2B5EF4-FFF2-40B4-BE49-F238E27FC236}">
                <a16:creationId xmlns:a16="http://schemas.microsoft.com/office/drawing/2014/main" id="{3EEE1567-C4F9-415E-8BEA-58D473D5B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0F9E3-D63F-45A9-B31A-21D2EAFCEBAC}"/>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257767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6418-4C89-4D13-88AD-1BCD140445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8D0131-A83D-4209-889A-411B0A8FE4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59E6EC-E217-4C56-A001-1A78058A830D}"/>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5" name="Footer Placeholder 4">
            <a:extLst>
              <a:ext uri="{FF2B5EF4-FFF2-40B4-BE49-F238E27FC236}">
                <a16:creationId xmlns:a16="http://schemas.microsoft.com/office/drawing/2014/main" id="{E2A9C0B5-8876-471A-B0AE-C7EB4FACAA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4EF67E-1415-48DD-B9F9-4EB7608EADB6}"/>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194507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66447-EB33-419C-A78C-0ED0A26011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5B353D-B950-4C32-8365-CD6184E1AF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59B12E-5DF7-4DFF-B8FF-367E0ADAA28D}"/>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5" name="Footer Placeholder 4">
            <a:extLst>
              <a:ext uri="{FF2B5EF4-FFF2-40B4-BE49-F238E27FC236}">
                <a16:creationId xmlns:a16="http://schemas.microsoft.com/office/drawing/2014/main" id="{228D60D6-1E31-4BC6-BD2B-D0C4F286E7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640BB0-85B6-440A-BF29-41F25E50C2C5}"/>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362654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7D6DE-D4C3-4AB3-81E7-CE2A34D8D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494DF2-FF96-4968-91D9-4F72DAE41C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D83DC5-51FD-43DC-9767-01BD8D05B3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45B3CA-D39F-4BB5-9B8E-B90E30F0F2D2}"/>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6" name="Footer Placeholder 5">
            <a:extLst>
              <a:ext uri="{FF2B5EF4-FFF2-40B4-BE49-F238E27FC236}">
                <a16:creationId xmlns:a16="http://schemas.microsoft.com/office/drawing/2014/main" id="{2CF17239-3A19-4598-825F-1F33C9A9B2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5BA77-6881-4E3C-BD1D-006727980CB8}"/>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1814420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84801-806B-4CAC-96D2-CE4F92B2AE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6FE0D0-D24C-4E10-8C2C-E3BE0B189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AC0137-D983-4526-AC0B-12174179F0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05E44E-5B59-4D90-A7BA-56CAD46368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623B89-D8B1-4B2F-A59D-4821C9DEE5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91D7B2-0CD5-4DA0-BB1A-9020BB817241}"/>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8" name="Footer Placeholder 7">
            <a:extLst>
              <a:ext uri="{FF2B5EF4-FFF2-40B4-BE49-F238E27FC236}">
                <a16:creationId xmlns:a16="http://schemas.microsoft.com/office/drawing/2014/main" id="{0511F5D5-4082-4D47-BA85-CC497020BF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BDFEF8-116B-4A0E-A048-CE199636CB31}"/>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4000017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FBDC8-6CF1-4AE6-AF49-6F100B87B9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D56FDD-3235-4CE2-9030-A0DF498692DC}"/>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4" name="Footer Placeholder 3">
            <a:extLst>
              <a:ext uri="{FF2B5EF4-FFF2-40B4-BE49-F238E27FC236}">
                <a16:creationId xmlns:a16="http://schemas.microsoft.com/office/drawing/2014/main" id="{3FE0F8D6-4B44-4910-8156-8C0A7A6D54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2B0BE8-CD8F-455F-83AB-76ED1414E231}"/>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3758690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548066-1CBD-4DC5-B5A4-F1ED05FC9F99}"/>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3" name="Footer Placeholder 2">
            <a:extLst>
              <a:ext uri="{FF2B5EF4-FFF2-40B4-BE49-F238E27FC236}">
                <a16:creationId xmlns:a16="http://schemas.microsoft.com/office/drawing/2014/main" id="{904C2BBE-A167-421F-A146-6359762489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8BC5A0-05C5-4AE1-BBFE-C430AEC1460B}"/>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66118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1B8C-E9C1-4C27-BD98-D3BC816CC6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4F0E92-6C99-4E8C-B2F4-2187BE65E6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B6DE36-5C84-41F5-896C-F825EA6A58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7627D8-4AAF-42AD-848C-EC553C83D2A6}"/>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6" name="Footer Placeholder 5">
            <a:extLst>
              <a:ext uri="{FF2B5EF4-FFF2-40B4-BE49-F238E27FC236}">
                <a16:creationId xmlns:a16="http://schemas.microsoft.com/office/drawing/2014/main" id="{55A24672-18B1-4024-B11C-F0A605F9A3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306F9F-5909-4F93-B3D3-50F9FFC60B20}"/>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3756282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090C-125E-4064-B38F-B4C253A0C7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E9C0DA-CDE5-49DB-A70A-C4F7735D58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A54780-287E-4946-AD6B-5A9D8002FE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706B4D-4EEF-4134-982D-2394C6DDBD6C}"/>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6" name="Footer Placeholder 5">
            <a:extLst>
              <a:ext uri="{FF2B5EF4-FFF2-40B4-BE49-F238E27FC236}">
                <a16:creationId xmlns:a16="http://schemas.microsoft.com/office/drawing/2014/main" id="{C6470B78-D90C-46DD-A9CC-A59C54ECE7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0D9CD1-7ED0-4DA2-B548-233434B4620C}"/>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1917478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E548-FB6C-4219-9E77-D066097F03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F3B00A-FB19-4340-BE2C-0F909655C8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E0C33F-E291-43D0-9117-1D826183B568}"/>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5" name="Footer Placeholder 4">
            <a:extLst>
              <a:ext uri="{FF2B5EF4-FFF2-40B4-BE49-F238E27FC236}">
                <a16:creationId xmlns:a16="http://schemas.microsoft.com/office/drawing/2014/main" id="{7F0BEA20-BCD9-471F-9A93-485BBEF56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7DE7A7-1E92-46EB-A836-A25C599D87E3}"/>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297852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C87691-9FD9-4486-8E13-132170C4FC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3120DA-3DEA-4112-92E0-959D5B2F15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3C322D-0B2F-493E-817D-B23FFF3DB596}"/>
              </a:ext>
            </a:extLst>
          </p:cNvPr>
          <p:cNvSpPr>
            <a:spLocks noGrp="1"/>
          </p:cNvSpPr>
          <p:nvPr>
            <p:ph type="dt" sz="half" idx="10"/>
          </p:nvPr>
        </p:nvSpPr>
        <p:spPr/>
        <p:txBody>
          <a:bodyPr/>
          <a:lstStyle/>
          <a:p>
            <a:fld id="{CDB3C50E-2A56-41AF-8EDC-F32273D318F9}" type="datetimeFigureOut">
              <a:rPr lang="en-US" smtClean="0"/>
              <a:t>9/15/2025</a:t>
            </a:fld>
            <a:endParaRPr lang="en-US"/>
          </a:p>
        </p:txBody>
      </p:sp>
      <p:sp>
        <p:nvSpPr>
          <p:cNvPr id="5" name="Footer Placeholder 4">
            <a:extLst>
              <a:ext uri="{FF2B5EF4-FFF2-40B4-BE49-F238E27FC236}">
                <a16:creationId xmlns:a16="http://schemas.microsoft.com/office/drawing/2014/main" id="{7B81AEEA-6ACF-4460-8079-F85C60356F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4043A8-9945-4666-9DA2-1BCD15CDAA0B}"/>
              </a:ext>
            </a:extLst>
          </p:cNvPr>
          <p:cNvSpPr>
            <a:spLocks noGrp="1"/>
          </p:cNvSpPr>
          <p:nvPr>
            <p:ph type="sldNum" sz="quarter" idx="12"/>
          </p:nvPr>
        </p:nvSpPr>
        <p:spPr/>
        <p:txBody>
          <a:bodyPr/>
          <a:lstStyle/>
          <a:p>
            <a:fld id="{5365E54B-6821-48C5-AB98-1A5A71CED24C}" type="slidenum">
              <a:rPr lang="en-US" smtClean="0"/>
              <a:t>‹#›</a:t>
            </a:fld>
            <a:endParaRPr lang="en-US"/>
          </a:p>
        </p:txBody>
      </p:sp>
    </p:spTree>
    <p:extLst>
      <p:ext uri="{BB962C8B-B14F-4D97-AF65-F5344CB8AC3E}">
        <p14:creationId xmlns:p14="http://schemas.microsoft.com/office/powerpoint/2010/main" val="823337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01561F-0945-4915-89BB-10F3426F6D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EF7B63-8F4D-43E8-9456-8CBA4E237D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5A14A-91B6-4DE6-9DE2-2550E72C42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3C50E-2A56-41AF-8EDC-F32273D318F9}" type="datetimeFigureOut">
              <a:rPr lang="en-US" smtClean="0"/>
              <a:t>9/15/2025</a:t>
            </a:fld>
            <a:endParaRPr lang="en-US"/>
          </a:p>
        </p:txBody>
      </p:sp>
      <p:sp>
        <p:nvSpPr>
          <p:cNvPr id="5" name="Footer Placeholder 4">
            <a:extLst>
              <a:ext uri="{FF2B5EF4-FFF2-40B4-BE49-F238E27FC236}">
                <a16:creationId xmlns:a16="http://schemas.microsoft.com/office/drawing/2014/main" id="{46FA9CF0-C7B4-418F-B5BC-2C21A8911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72F428-8213-42C0-A27E-110469FE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65E54B-6821-48C5-AB98-1A5A71CED24C}" type="slidenum">
              <a:rPr lang="en-US" smtClean="0"/>
              <a:t>‹#›</a:t>
            </a:fld>
            <a:endParaRPr lang="en-US"/>
          </a:p>
        </p:txBody>
      </p:sp>
    </p:spTree>
    <p:extLst>
      <p:ext uri="{BB962C8B-B14F-4D97-AF65-F5344CB8AC3E}">
        <p14:creationId xmlns:p14="http://schemas.microsoft.com/office/powerpoint/2010/main" val="4195519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TitleIX@tamuk.edu"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Paige.deVaudrecourt@tamuk.edu" TargetMode="External"/><Relationship Id="rId5" Type="http://schemas.openxmlformats.org/officeDocument/2006/relationships/hyperlink" Target="mailto:upd@tamuk.edu" TargetMode="External"/><Relationship Id="rId4" Type="http://schemas.openxmlformats.org/officeDocument/2006/relationships/hyperlink" Target="mailto:Tasha.Clark@tamuk.edu"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raDPcy9tkLg?si=4eDL7KIndMtZklpf"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4JYyHa03x-U?si=NXlvw_Eud1TgKKes" TargetMode="Externa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TitleIX@tamuk.edu"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mailto:Jo.Alaniz@tamuk.edu" TargetMode="External"/><Relationship Id="rId4" Type="http://schemas.openxmlformats.org/officeDocument/2006/relationships/hyperlink" Target="mailto:Tasha.Clark@tamuk.edu"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A9139E-0CF8-41BF-AAB1-BBACB00142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 y="0"/>
            <a:ext cx="12190992" cy="6857433"/>
          </a:xfrm>
          <a:prstGeom prst="rect">
            <a:avLst/>
          </a:prstGeom>
        </p:spPr>
      </p:pic>
      <p:sp>
        <p:nvSpPr>
          <p:cNvPr id="5" name="TextBox 4">
            <a:extLst>
              <a:ext uri="{FF2B5EF4-FFF2-40B4-BE49-F238E27FC236}">
                <a16:creationId xmlns:a16="http://schemas.microsoft.com/office/drawing/2014/main" id="{0DB545CA-829D-47A5-8DA6-31EDAE6AC25B}"/>
              </a:ext>
            </a:extLst>
          </p:cNvPr>
          <p:cNvSpPr txBox="1"/>
          <p:nvPr/>
        </p:nvSpPr>
        <p:spPr>
          <a:xfrm>
            <a:off x="1791734" y="5669315"/>
            <a:ext cx="8480612" cy="954107"/>
          </a:xfrm>
          <a:prstGeom prst="rect">
            <a:avLst/>
          </a:prstGeom>
          <a:noFill/>
        </p:spPr>
        <p:txBody>
          <a:bodyPr wrap="square" rtlCol="0">
            <a:spAutoFit/>
          </a:bodyPr>
          <a:lstStyle/>
          <a:p>
            <a:pPr algn="ctr"/>
            <a:r>
              <a:rPr lang="en-US" sz="2800" b="1">
                <a:solidFill>
                  <a:srgbClr val="FFFF00"/>
                </a:solidFill>
              </a:rPr>
              <a:t>Org Leadership</a:t>
            </a:r>
            <a:endParaRPr lang="en-US" sz="2800" b="1" dirty="0">
              <a:solidFill>
                <a:srgbClr val="FFFF00"/>
              </a:solidFill>
            </a:endParaRPr>
          </a:p>
          <a:p>
            <a:pPr algn="ctr"/>
            <a:r>
              <a:rPr lang="en-US" sz="2800" b="1" dirty="0">
                <a:solidFill>
                  <a:srgbClr val="FFFF00"/>
                </a:solidFill>
              </a:rPr>
              <a:t>2025-2026</a:t>
            </a:r>
          </a:p>
        </p:txBody>
      </p:sp>
    </p:spTree>
    <p:extLst>
      <p:ext uri="{BB962C8B-B14F-4D97-AF65-F5344CB8AC3E}">
        <p14:creationId xmlns:p14="http://schemas.microsoft.com/office/powerpoint/2010/main" val="2019217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ue and yellow rectangle with yellow lines&#10;&#10;Description automatically generated">
            <a:extLst>
              <a:ext uri="{FF2B5EF4-FFF2-40B4-BE49-F238E27FC236}">
                <a16:creationId xmlns:a16="http://schemas.microsoft.com/office/drawing/2014/main" id="{D851EA6A-0657-4060-842F-1A72378B54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extBox 5">
            <a:extLst>
              <a:ext uri="{FF2B5EF4-FFF2-40B4-BE49-F238E27FC236}">
                <a16:creationId xmlns:a16="http://schemas.microsoft.com/office/drawing/2014/main" id="{60303D85-7142-4A2B-940C-116E4DA5C9A1}"/>
              </a:ext>
            </a:extLst>
          </p:cNvPr>
          <p:cNvSpPr txBox="1"/>
          <p:nvPr/>
        </p:nvSpPr>
        <p:spPr>
          <a:xfrm>
            <a:off x="1097406" y="1190822"/>
            <a:ext cx="10061521" cy="769441"/>
          </a:xfrm>
          <a:prstGeom prst="rect">
            <a:avLst/>
          </a:prstGeom>
          <a:noFill/>
        </p:spPr>
        <p:txBody>
          <a:bodyPr wrap="square" rtlCol="0">
            <a:spAutoFit/>
          </a:bodyPr>
          <a:lstStyle/>
          <a:p>
            <a:pPr algn="ctr"/>
            <a:r>
              <a:rPr lang="en-US" sz="4400" b="1" dirty="0">
                <a:solidFill>
                  <a:srgbClr val="002060"/>
                </a:solidFill>
              </a:rPr>
              <a:t>Questions?</a:t>
            </a:r>
          </a:p>
        </p:txBody>
      </p:sp>
      <p:sp>
        <p:nvSpPr>
          <p:cNvPr id="7" name="TextBox 6">
            <a:extLst>
              <a:ext uri="{FF2B5EF4-FFF2-40B4-BE49-F238E27FC236}">
                <a16:creationId xmlns:a16="http://schemas.microsoft.com/office/drawing/2014/main" id="{AC7640FE-BB14-4C0B-969A-FFD4FA08D1C5}"/>
              </a:ext>
            </a:extLst>
          </p:cNvPr>
          <p:cNvSpPr txBox="1"/>
          <p:nvPr/>
        </p:nvSpPr>
        <p:spPr>
          <a:xfrm>
            <a:off x="1917744" y="2484347"/>
            <a:ext cx="6111550" cy="1200329"/>
          </a:xfrm>
          <a:prstGeom prst="rect">
            <a:avLst/>
          </a:prstGeom>
          <a:noFill/>
        </p:spPr>
        <p:txBody>
          <a:bodyPr wrap="square">
            <a:spAutoFit/>
          </a:bodyPr>
          <a:lstStyle/>
          <a:p>
            <a:pPr algn="just"/>
            <a:r>
              <a:rPr lang="en-US" sz="2400" dirty="0">
                <a:solidFill>
                  <a:srgbClr val="002060"/>
                </a:solidFill>
              </a:rPr>
              <a:t>Office of Compliance</a:t>
            </a:r>
          </a:p>
          <a:p>
            <a:pPr algn="just"/>
            <a:r>
              <a:rPr lang="en-US" sz="2400" dirty="0">
                <a:solidFill>
                  <a:srgbClr val="002060"/>
                </a:solidFill>
              </a:rPr>
              <a:t>Lewis Hall, Suite 130</a:t>
            </a:r>
          </a:p>
          <a:p>
            <a:pPr algn="just"/>
            <a:r>
              <a:rPr lang="en-US" sz="2400" dirty="0">
                <a:solidFill>
                  <a:srgbClr val="002060"/>
                </a:solidFill>
              </a:rPr>
              <a:t>361-593-4758</a:t>
            </a:r>
          </a:p>
        </p:txBody>
      </p:sp>
      <p:sp>
        <p:nvSpPr>
          <p:cNvPr id="8" name="TextBox 7">
            <a:extLst>
              <a:ext uri="{FF2B5EF4-FFF2-40B4-BE49-F238E27FC236}">
                <a16:creationId xmlns:a16="http://schemas.microsoft.com/office/drawing/2014/main" id="{823ACDFF-CB39-44ED-8BFF-189E0C9A239B}"/>
              </a:ext>
            </a:extLst>
          </p:cNvPr>
          <p:cNvSpPr txBox="1"/>
          <p:nvPr/>
        </p:nvSpPr>
        <p:spPr>
          <a:xfrm>
            <a:off x="-2886287" y="2498337"/>
            <a:ext cx="7859806" cy="461665"/>
          </a:xfrm>
          <a:prstGeom prst="rect">
            <a:avLst/>
          </a:prstGeom>
          <a:noFill/>
        </p:spPr>
        <p:txBody>
          <a:bodyPr wrap="square" rtlCol="0">
            <a:spAutoFit/>
          </a:bodyPr>
          <a:lstStyle/>
          <a:p>
            <a:pPr algn="ctr"/>
            <a:r>
              <a:rPr lang="en-US" sz="2400" dirty="0">
                <a:solidFill>
                  <a:srgbClr val="002060"/>
                </a:solidFill>
              </a:rPr>
              <a:t>Contact:</a:t>
            </a:r>
          </a:p>
        </p:txBody>
      </p:sp>
      <p:pic>
        <p:nvPicPr>
          <p:cNvPr id="10" name="Picture 9">
            <a:extLst>
              <a:ext uri="{FF2B5EF4-FFF2-40B4-BE49-F238E27FC236}">
                <a16:creationId xmlns:a16="http://schemas.microsoft.com/office/drawing/2014/main" id="{1FCA1495-2DA5-418F-861C-1D92874E8C02}"/>
              </a:ext>
            </a:extLst>
          </p:cNvPr>
          <p:cNvPicPr>
            <a:picLocks noChangeAspect="1"/>
          </p:cNvPicPr>
          <p:nvPr/>
        </p:nvPicPr>
        <p:blipFill>
          <a:blip r:embed="rId3"/>
          <a:stretch>
            <a:fillRect/>
          </a:stretch>
        </p:blipFill>
        <p:spPr>
          <a:xfrm>
            <a:off x="7779128" y="2208453"/>
            <a:ext cx="3581400" cy="3581400"/>
          </a:xfrm>
          <a:prstGeom prst="rect">
            <a:avLst/>
          </a:prstGeom>
        </p:spPr>
      </p:pic>
      <p:sp>
        <p:nvSpPr>
          <p:cNvPr id="11" name="TextBox 10">
            <a:extLst>
              <a:ext uri="{FF2B5EF4-FFF2-40B4-BE49-F238E27FC236}">
                <a16:creationId xmlns:a16="http://schemas.microsoft.com/office/drawing/2014/main" id="{0BF9843B-6EE6-4350-91CC-01C51B5C952B}"/>
              </a:ext>
            </a:extLst>
          </p:cNvPr>
          <p:cNvSpPr txBox="1"/>
          <p:nvPr/>
        </p:nvSpPr>
        <p:spPr>
          <a:xfrm>
            <a:off x="4924044" y="3939505"/>
            <a:ext cx="2823883" cy="1938992"/>
          </a:xfrm>
          <a:prstGeom prst="rect">
            <a:avLst/>
          </a:prstGeom>
          <a:noFill/>
        </p:spPr>
        <p:txBody>
          <a:bodyPr wrap="square">
            <a:spAutoFit/>
          </a:bodyPr>
          <a:lstStyle/>
          <a:p>
            <a:pPr algn="just"/>
            <a:r>
              <a:rPr lang="en-US" sz="2400" dirty="0">
                <a:solidFill>
                  <a:srgbClr val="002060"/>
                </a:solidFill>
              </a:rPr>
              <a:t>You can use the QR </a:t>
            </a:r>
          </a:p>
          <a:p>
            <a:pPr algn="just"/>
            <a:r>
              <a:rPr lang="en-US" sz="2400" dirty="0">
                <a:solidFill>
                  <a:srgbClr val="002060"/>
                </a:solidFill>
              </a:rPr>
              <a:t>code to ask any </a:t>
            </a:r>
          </a:p>
          <a:p>
            <a:pPr algn="just"/>
            <a:r>
              <a:rPr lang="en-US" sz="2400" dirty="0">
                <a:solidFill>
                  <a:srgbClr val="002060"/>
                </a:solidFill>
              </a:rPr>
              <a:t>questions you have</a:t>
            </a:r>
          </a:p>
          <a:p>
            <a:pPr algn="just"/>
            <a:r>
              <a:rPr lang="en-US" sz="2400" dirty="0">
                <a:solidFill>
                  <a:srgbClr val="002060"/>
                </a:solidFill>
              </a:rPr>
              <a:t>as I go through the </a:t>
            </a:r>
          </a:p>
          <a:p>
            <a:pPr algn="just"/>
            <a:r>
              <a:rPr lang="en-US" sz="2400" dirty="0">
                <a:solidFill>
                  <a:srgbClr val="002060"/>
                </a:solidFill>
              </a:rPr>
              <a:t>presentation.</a:t>
            </a:r>
          </a:p>
        </p:txBody>
      </p:sp>
    </p:spTree>
    <p:extLst>
      <p:ext uri="{BB962C8B-B14F-4D97-AF65-F5344CB8AC3E}">
        <p14:creationId xmlns:p14="http://schemas.microsoft.com/office/powerpoint/2010/main" val="1411419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ue and yellow rectangle with yellow lines&#10;&#10;Description automatically generated">
            <a:extLst>
              <a:ext uri="{FF2B5EF4-FFF2-40B4-BE49-F238E27FC236}">
                <a16:creationId xmlns:a16="http://schemas.microsoft.com/office/drawing/2014/main" id="{EF7AF6BC-AC60-44F6-A829-CB713D81D0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extBox 4">
            <a:extLst>
              <a:ext uri="{FF2B5EF4-FFF2-40B4-BE49-F238E27FC236}">
                <a16:creationId xmlns:a16="http://schemas.microsoft.com/office/drawing/2014/main" id="{05FDF2AA-4B38-4F71-944A-FEE7621F2B12}"/>
              </a:ext>
            </a:extLst>
          </p:cNvPr>
          <p:cNvSpPr txBox="1"/>
          <p:nvPr/>
        </p:nvSpPr>
        <p:spPr>
          <a:xfrm>
            <a:off x="1930201" y="626921"/>
            <a:ext cx="8567963"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002060"/>
                </a:solidFill>
              </a:rPr>
              <a:t>Reportable Incidents</a:t>
            </a:r>
          </a:p>
        </p:txBody>
      </p:sp>
      <p:sp>
        <p:nvSpPr>
          <p:cNvPr id="7" name="TextBox 5">
            <a:extLst>
              <a:ext uri="{FF2B5EF4-FFF2-40B4-BE49-F238E27FC236}">
                <a16:creationId xmlns:a16="http://schemas.microsoft.com/office/drawing/2014/main" id="{C91DF837-B38E-47D5-ADCD-F4D856E9710D}"/>
              </a:ext>
            </a:extLst>
          </p:cNvPr>
          <p:cNvSpPr txBox="1"/>
          <p:nvPr/>
        </p:nvSpPr>
        <p:spPr>
          <a:xfrm>
            <a:off x="354105" y="3410517"/>
            <a:ext cx="1148378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400" dirty="0">
                <a:solidFill>
                  <a:srgbClr val="002060"/>
                </a:solidFill>
              </a:rPr>
              <a:t>Discrimination based on sex includes:</a:t>
            </a:r>
          </a:p>
        </p:txBody>
      </p:sp>
      <p:sp>
        <p:nvSpPr>
          <p:cNvPr id="8" name="TextBox 6">
            <a:extLst>
              <a:ext uri="{FF2B5EF4-FFF2-40B4-BE49-F238E27FC236}">
                <a16:creationId xmlns:a16="http://schemas.microsoft.com/office/drawing/2014/main" id="{D6320BC8-2DE0-4E62-BD05-D0B96980ED15}"/>
              </a:ext>
            </a:extLst>
          </p:cNvPr>
          <p:cNvSpPr txBox="1"/>
          <p:nvPr/>
        </p:nvSpPr>
        <p:spPr>
          <a:xfrm>
            <a:off x="2478915" y="3778296"/>
            <a:ext cx="10515599" cy="1569660"/>
          </a:xfrm>
          <a:prstGeom prst="rect">
            <a:avLst/>
          </a:prstGeom>
          <a:noFill/>
        </p:spPr>
        <p:txBody>
          <a:bodyPr wrap="square" numCol="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Font typeface="Arial" panose="020B0604020202020204" pitchFamily="34" charset="0"/>
              <a:buChar char="•"/>
            </a:pPr>
            <a:r>
              <a:rPr lang="en-US" sz="2400" b="1" dirty="0">
                <a:solidFill>
                  <a:srgbClr val="002060"/>
                </a:solidFill>
              </a:rPr>
              <a:t>Sexual Harassment</a:t>
            </a:r>
          </a:p>
          <a:p>
            <a:pPr marL="342900" indent="-342900" algn="just">
              <a:buFont typeface="Arial" panose="020B0604020202020204" pitchFamily="34" charset="0"/>
              <a:buChar char="•"/>
            </a:pPr>
            <a:r>
              <a:rPr lang="en-US" sz="2400" b="1" dirty="0">
                <a:solidFill>
                  <a:srgbClr val="002060"/>
                </a:solidFill>
              </a:rPr>
              <a:t>Sex-based Misconduct</a:t>
            </a:r>
          </a:p>
          <a:p>
            <a:pPr marL="342900" indent="-342900" algn="just">
              <a:buFont typeface="Arial" panose="020B0604020202020204" pitchFamily="34" charset="0"/>
              <a:buChar char="•"/>
            </a:pPr>
            <a:r>
              <a:rPr lang="en-US" sz="2400" b="1" dirty="0">
                <a:solidFill>
                  <a:srgbClr val="002060"/>
                </a:solidFill>
              </a:rPr>
              <a:t>Sexual Assault</a:t>
            </a:r>
          </a:p>
          <a:p>
            <a:pPr marL="342900" indent="-342900" algn="just">
              <a:buFont typeface="Arial" panose="020B0604020202020204" pitchFamily="34" charset="0"/>
              <a:buChar char="•"/>
            </a:pPr>
            <a:r>
              <a:rPr lang="en-US" sz="2400" b="1" dirty="0">
                <a:solidFill>
                  <a:srgbClr val="002060"/>
                </a:solidFill>
              </a:rPr>
              <a:t>Dating Violence</a:t>
            </a:r>
          </a:p>
          <a:p>
            <a:pPr marL="342900" indent="-342900" algn="just">
              <a:buFont typeface="Arial" panose="020B0604020202020204" pitchFamily="34" charset="0"/>
              <a:buChar char="•"/>
            </a:pPr>
            <a:r>
              <a:rPr lang="en-US" sz="2400" b="1" dirty="0">
                <a:solidFill>
                  <a:srgbClr val="002060"/>
                </a:solidFill>
              </a:rPr>
              <a:t>Domestic Violence</a:t>
            </a:r>
          </a:p>
          <a:p>
            <a:pPr marL="342900" indent="-342900" algn="just">
              <a:buFont typeface="Arial" panose="020B0604020202020204" pitchFamily="34" charset="0"/>
              <a:buChar char="•"/>
            </a:pPr>
            <a:r>
              <a:rPr lang="en-US" sz="2400" b="1" dirty="0">
                <a:solidFill>
                  <a:srgbClr val="002060"/>
                </a:solidFill>
              </a:rPr>
              <a:t>Stalking (Based on Sex)</a:t>
            </a:r>
          </a:p>
          <a:p>
            <a:pPr marL="342900" indent="-342900" algn="just">
              <a:buFont typeface="Arial" panose="020B0604020202020204" pitchFamily="34" charset="0"/>
              <a:buChar char="•"/>
            </a:pPr>
            <a:r>
              <a:rPr lang="en-US" sz="2400" b="1" dirty="0">
                <a:solidFill>
                  <a:srgbClr val="002060"/>
                </a:solidFill>
              </a:rPr>
              <a:t>Sexual Exploitation</a:t>
            </a:r>
          </a:p>
          <a:p>
            <a:pPr marL="342900" indent="-342900" algn="just">
              <a:buFont typeface="Arial" panose="020B0604020202020204" pitchFamily="34" charset="0"/>
              <a:buChar char="•"/>
            </a:pPr>
            <a:r>
              <a:rPr lang="en-US" sz="2400" b="1" dirty="0">
                <a:solidFill>
                  <a:srgbClr val="002060"/>
                </a:solidFill>
              </a:rPr>
              <a:t>Related Retaliation</a:t>
            </a:r>
          </a:p>
          <a:p>
            <a:pPr marL="342900" indent="-342900" algn="just">
              <a:buFont typeface="Arial" panose="020B0604020202020204" pitchFamily="34" charset="0"/>
              <a:buChar char="•"/>
            </a:pPr>
            <a:endParaRPr lang="en-US" sz="2800" b="1" dirty="0">
              <a:solidFill>
                <a:srgbClr val="002060"/>
              </a:solidFill>
            </a:endParaRPr>
          </a:p>
        </p:txBody>
      </p:sp>
      <p:sp>
        <p:nvSpPr>
          <p:cNvPr id="9" name="TextBox 7">
            <a:extLst>
              <a:ext uri="{FF2B5EF4-FFF2-40B4-BE49-F238E27FC236}">
                <a16:creationId xmlns:a16="http://schemas.microsoft.com/office/drawing/2014/main" id="{BC7F8C88-C767-4E8F-9407-0F6061E67434}"/>
              </a:ext>
            </a:extLst>
          </p:cNvPr>
          <p:cNvSpPr txBox="1"/>
          <p:nvPr/>
        </p:nvSpPr>
        <p:spPr>
          <a:xfrm>
            <a:off x="354105" y="5296382"/>
            <a:ext cx="11483788"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400" dirty="0">
                <a:solidFill>
                  <a:srgbClr val="002060"/>
                </a:solidFill>
              </a:rPr>
              <a:t>Reports can be made that occurred on campus or off campus and can be made against an employee, student, or 3</a:t>
            </a:r>
            <a:r>
              <a:rPr lang="en-US" sz="2400" baseline="30000" dirty="0">
                <a:solidFill>
                  <a:srgbClr val="002060"/>
                </a:solidFill>
              </a:rPr>
              <a:t>rd</a:t>
            </a:r>
            <a:r>
              <a:rPr lang="en-US" sz="2400" dirty="0">
                <a:solidFill>
                  <a:srgbClr val="002060"/>
                </a:solidFill>
              </a:rPr>
              <a:t> party reports.</a:t>
            </a:r>
          </a:p>
        </p:txBody>
      </p:sp>
      <p:sp>
        <p:nvSpPr>
          <p:cNvPr id="10" name="TextBox 9">
            <a:extLst>
              <a:ext uri="{FF2B5EF4-FFF2-40B4-BE49-F238E27FC236}">
                <a16:creationId xmlns:a16="http://schemas.microsoft.com/office/drawing/2014/main" id="{7ED87685-5035-4949-8685-F368319B165B}"/>
              </a:ext>
            </a:extLst>
          </p:cNvPr>
          <p:cNvSpPr txBox="1"/>
          <p:nvPr/>
        </p:nvSpPr>
        <p:spPr>
          <a:xfrm>
            <a:off x="354105" y="1561618"/>
            <a:ext cx="1148378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400" dirty="0">
                <a:solidFill>
                  <a:srgbClr val="002060"/>
                </a:solidFill>
              </a:rPr>
              <a:t>Discrimination Reportable Incidents:</a:t>
            </a:r>
          </a:p>
        </p:txBody>
      </p:sp>
      <p:sp>
        <p:nvSpPr>
          <p:cNvPr id="11" name="TextBox 10">
            <a:extLst>
              <a:ext uri="{FF2B5EF4-FFF2-40B4-BE49-F238E27FC236}">
                <a16:creationId xmlns:a16="http://schemas.microsoft.com/office/drawing/2014/main" id="{F891C090-E677-464B-BEB0-38167852180E}"/>
              </a:ext>
            </a:extLst>
          </p:cNvPr>
          <p:cNvSpPr txBox="1"/>
          <p:nvPr/>
        </p:nvSpPr>
        <p:spPr>
          <a:xfrm>
            <a:off x="1479931" y="1932070"/>
            <a:ext cx="9736246" cy="1569660"/>
          </a:xfrm>
          <a:prstGeom prst="rect">
            <a:avLst/>
          </a:prstGeom>
          <a:noFill/>
        </p:spPr>
        <p:txBody>
          <a:bodyPr wrap="square" numCol="3"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Font typeface="Arial" panose="020B0604020202020204" pitchFamily="34" charset="0"/>
              <a:buChar char="•"/>
            </a:pPr>
            <a:r>
              <a:rPr lang="en-US" sz="2400" b="1" dirty="0">
                <a:solidFill>
                  <a:srgbClr val="002060"/>
                </a:solidFill>
              </a:rPr>
              <a:t>Race</a:t>
            </a:r>
          </a:p>
          <a:p>
            <a:pPr marL="342900" indent="-342900" algn="just">
              <a:buFont typeface="Arial" panose="020B0604020202020204" pitchFamily="34" charset="0"/>
              <a:buChar char="•"/>
            </a:pPr>
            <a:r>
              <a:rPr lang="en-US" sz="2400" b="1" dirty="0">
                <a:solidFill>
                  <a:srgbClr val="002060"/>
                </a:solidFill>
              </a:rPr>
              <a:t>Color</a:t>
            </a:r>
          </a:p>
          <a:p>
            <a:pPr marL="342900" indent="-342900" algn="just">
              <a:buFont typeface="Arial" panose="020B0604020202020204" pitchFamily="34" charset="0"/>
              <a:buChar char="•"/>
            </a:pPr>
            <a:r>
              <a:rPr lang="en-US" sz="2400" b="1" dirty="0">
                <a:solidFill>
                  <a:srgbClr val="002060"/>
                </a:solidFill>
              </a:rPr>
              <a:t>National Origin</a:t>
            </a:r>
          </a:p>
          <a:p>
            <a:pPr marL="342900" indent="-342900" algn="just">
              <a:buFont typeface="Arial" panose="020B0604020202020204" pitchFamily="34" charset="0"/>
              <a:buChar char="•"/>
            </a:pPr>
            <a:r>
              <a:rPr lang="en-US" sz="2400" b="1" dirty="0">
                <a:solidFill>
                  <a:srgbClr val="002060"/>
                </a:solidFill>
              </a:rPr>
              <a:t>Age</a:t>
            </a:r>
          </a:p>
          <a:p>
            <a:pPr marL="342900" indent="-342900" algn="just">
              <a:buFont typeface="Arial" panose="020B0604020202020204" pitchFamily="34" charset="0"/>
              <a:buChar char="•"/>
            </a:pPr>
            <a:r>
              <a:rPr lang="en-US" sz="2400" b="1" dirty="0">
                <a:solidFill>
                  <a:srgbClr val="002060"/>
                </a:solidFill>
              </a:rPr>
              <a:t>Religion</a:t>
            </a:r>
          </a:p>
          <a:p>
            <a:pPr marL="342900" indent="-342900" algn="just">
              <a:buFont typeface="Arial" panose="020B0604020202020204" pitchFamily="34" charset="0"/>
              <a:buChar char="•"/>
            </a:pPr>
            <a:r>
              <a:rPr lang="en-US" sz="2400" b="1" dirty="0">
                <a:solidFill>
                  <a:srgbClr val="002060"/>
                </a:solidFill>
              </a:rPr>
              <a:t>Sex</a:t>
            </a:r>
          </a:p>
          <a:p>
            <a:pPr marL="342900" indent="-342900" algn="just">
              <a:buFont typeface="Arial" panose="020B0604020202020204" pitchFamily="34" charset="0"/>
              <a:buChar char="•"/>
            </a:pPr>
            <a:r>
              <a:rPr lang="en-US" sz="2400" b="1" dirty="0">
                <a:solidFill>
                  <a:srgbClr val="002060"/>
                </a:solidFill>
              </a:rPr>
              <a:t>Pregnancy Status</a:t>
            </a:r>
          </a:p>
          <a:p>
            <a:pPr marL="342900" indent="-342900" algn="just">
              <a:buFont typeface="Arial" panose="020B0604020202020204" pitchFamily="34" charset="0"/>
              <a:buChar char="•"/>
            </a:pPr>
            <a:r>
              <a:rPr lang="en-US" sz="2400" b="1" dirty="0">
                <a:solidFill>
                  <a:srgbClr val="002060"/>
                </a:solidFill>
              </a:rPr>
              <a:t>Veteran Status</a:t>
            </a:r>
          </a:p>
          <a:p>
            <a:pPr marL="342900" indent="-342900" algn="just">
              <a:buFont typeface="Arial" panose="020B0604020202020204" pitchFamily="34" charset="0"/>
              <a:buChar char="•"/>
            </a:pPr>
            <a:r>
              <a:rPr lang="en-US" sz="2400" b="1" dirty="0">
                <a:solidFill>
                  <a:srgbClr val="002060"/>
                </a:solidFill>
              </a:rPr>
              <a:t>Disability (Physical/Mental)</a:t>
            </a:r>
          </a:p>
          <a:p>
            <a:pPr marL="342900" indent="-342900" algn="just">
              <a:buFont typeface="Arial" panose="020B0604020202020204" pitchFamily="34" charset="0"/>
              <a:buChar char="•"/>
            </a:pPr>
            <a:r>
              <a:rPr lang="en-US" sz="2400" b="1" dirty="0">
                <a:solidFill>
                  <a:srgbClr val="002060"/>
                </a:solidFill>
              </a:rPr>
              <a:t>Genetic Information</a:t>
            </a:r>
          </a:p>
          <a:p>
            <a:pPr marL="342900" indent="-342900" algn="just">
              <a:buFont typeface="Arial" panose="020B0604020202020204" pitchFamily="34" charset="0"/>
              <a:buChar char="•"/>
            </a:pPr>
            <a:r>
              <a:rPr lang="en-US" sz="2400" b="1" dirty="0">
                <a:solidFill>
                  <a:srgbClr val="002060"/>
                </a:solidFill>
              </a:rPr>
              <a:t>Related Retaliation</a:t>
            </a:r>
          </a:p>
        </p:txBody>
      </p:sp>
    </p:spTree>
    <p:extLst>
      <p:ext uri="{BB962C8B-B14F-4D97-AF65-F5344CB8AC3E}">
        <p14:creationId xmlns:p14="http://schemas.microsoft.com/office/powerpoint/2010/main" val="2476948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ue and yellow rectangle with yellow lines&#10;&#10;Description automatically generated">
            <a:extLst>
              <a:ext uri="{FF2B5EF4-FFF2-40B4-BE49-F238E27FC236}">
                <a16:creationId xmlns:a16="http://schemas.microsoft.com/office/drawing/2014/main" id="{9E69EA5C-48E9-4788-A2AD-F7C09F6C8E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itle 1">
            <a:extLst>
              <a:ext uri="{FF2B5EF4-FFF2-40B4-BE49-F238E27FC236}">
                <a16:creationId xmlns:a16="http://schemas.microsoft.com/office/drawing/2014/main" id="{413FA734-A99E-45CF-BC13-3341D50C5FBC}"/>
              </a:ext>
            </a:extLst>
          </p:cNvPr>
          <p:cNvSpPr txBox="1">
            <a:spLocks/>
          </p:cNvSpPr>
          <p:nvPr/>
        </p:nvSpPr>
        <p:spPr>
          <a:xfrm>
            <a:off x="1981199" y="615090"/>
            <a:ext cx="8229600" cy="1087309"/>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52E70"/>
                </a:solidFill>
                <a:latin typeface="+mn-lt"/>
                <a:cs typeface="Times New Roman" panose="02020603050405020304" pitchFamily="18" charset="0"/>
              </a:rPr>
              <a:t>Retaliation</a:t>
            </a:r>
          </a:p>
        </p:txBody>
      </p:sp>
      <p:sp>
        <p:nvSpPr>
          <p:cNvPr id="7" name="TextBox 6">
            <a:extLst>
              <a:ext uri="{FF2B5EF4-FFF2-40B4-BE49-F238E27FC236}">
                <a16:creationId xmlns:a16="http://schemas.microsoft.com/office/drawing/2014/main" id="{D658A0C1-1413-47FD-9198-A6DCF6BCF5FC}"/>
              </a:ext>
            </a:extLst>
          </p:cNvPr>
          <p:cNvSpPr txBox="1"/>
          <p:nvPr/>
        </p:nvSpPr>
        <p:spPr>
          <a:xfrm>
            <a:off x="1177456" y="1538594"/>
            <a:ext cx="10121169" cy="1742015"/>
          </a:xfrm>
          <a:prstGeom prst="rect">
            <a:avLst/>
          </a:prstGeom>
          <a:noFill/>
        </p:spPr>
        <p:txBody>
          <a:bodyPr wrap="square" numCol="1" rtlCol="0">
            <a:spAutoFit/>
          </a:bodyPr>
          <a:lstStyle/>
          <a:p>
            <a:pPr lvl="0" defTabSz="457200">
              <a:spcBef>
                <a:spcPct val="20000"/>
              </a:spcBef>
            </a:pPr>
            <a:r>
              <a:rPr lang="en-US" sz="2200" dirty="0">
                <a:solidFill>
                  <a:srgbClr val="002060"/>
                </a:solidFill>
                <a:cs typeface="Times New Roman" panose="02020603050405020304" pitchFamily="18" charset="0"/>
              </a:rPr>
              <a:t>Retaliatory action of any kind is prohibited when taken against anyone participating in a discrimination investigation, complaint, hearing or lawsuit. Such retaliatory action(s) will be regarded as a separate and distinct cause for complaint and possible disciplinary action, including dismissal and/or expulsion. </a:t>
            </a:r>
          </a:p>
          <a:p>
            <a:pPr lvl="0" defTabSz="457200">
              <a:spcBef>
                <a:spcPct val="20000"/>
              </a:spcBef>
            </a:pPr>
            <a:endParaRPr lang="en-US" sz="1600" dirty="0">
              <a:solidFill>
                <a:srgbClr val="00206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5D18099-63BA-4AD6-A757-9362B30BED76}"/>
              </a:ext>
            </a:extLst>
          </p:cNvPr>
          <p:cNvSpPr txBox="1"/>
          <p:nvPr/>
        </p:nvSpPr>
        <p:spPr>
          <a:xfrm>
            <a:off x="2045818" y="3146678"/>
            <a:ext cx="9455030" cy="3096232"/>
          </a:xfrm>
          <a:prstGeom prst="rect">
            <a:avLst/>
          </a:prstGeom>
          <a:noFill/>
        </p:spPr>
        <p:txBody>
          <a:bodyPr wrap="square" numCol="1" rtlCol="0">
            <a:spAutoFit/>
          </a:bodyPr>
          <a:lstStyle/>
          <a:p>
            <a:pPr marL="285750" lvl="0" indent="-285750" defTabSz="457200">
              <a:spcBef>
                <a:spcPct val="20000"/>
              </a:spcBef>
              <a:buFont typeface="Arial" panose="020B0604020202020204" pitchFamily="34" charset="0"/>
              <a:buChar char="•"/>
            </a:pPr>
            <a:r>
              <a:rPr lang="en-US" sz="2200" dirty="0">
                <a:solidFill>
                  <a:srgbClr val="002060"/>
                </a:solidFill>
                <a:cs typeface="Times New Roman" panose="02020603050405020304" pitchFamily="18" charset="0"/>
              </a:rPr>
              <a:t>Pressuring someone to change their story or not report</a:t>
            </a:r>
          </a:p>
          <a:p>
            <a:pPr marL="285750" lvl="0" indent="-285750" defTabSz="457200">
              <a:spcBef>
                <a:spcPct val="20000"/>
              </a:spcBef>
              <a:buFont typeface="Arial" panose="020B0604020202020204" pitchFamily="34" charset="0"/>
              <a:buChar char="•"/>
            </a:pPr>
            <a:r>
              <a:rPr lang="en-US" sz="2200" dirty="0">
                <a:solidFill>
                  <a:srgbClr val="002060"/>
                </a:solidFill>
                <a:cs typeface="Times New Roman" panose="02020603050405020304" pitchFamily="18" charset="0"/>
              </a:rPr>
              <a:t>Deleting text messages, emails, etc.</a:t>
            </a:r>
          </a:p>
          <a:p>
            <a:pPr marL="285750" lvl="0" indent="-285750" defTabSz="457200">
              <a:spcBef>
                <a:spcPct val="20000"/>
              </a:spcBef>
              <a:buFont typeface="Arial" panose="020B0604020202020204" pitchFamily="34" charset="0"/>
              <a:buChar char="•"/>
            </a:pPr>
            <a:r>
              <a:rPr lang="en-US" sz="2200" dirty="0">
                <a:solidFill>
                  <a:srgbClr val="002060"/>
                </a:solidFill>
                <a:cs typeface="Times New Roman" panose="02020603050405020304" pitchFamily="18" charset="0"/>
              </a:rPr>
              <a:t>Lying to or misleading investigators during an interview </a:t>
            </a:r>
          </a:p>
          <a:p>
            <a:pPr marL="285750" lvl="0" indent="-285750" defTabSz="457200">
              <a:spcBef>
                <a:spcPct val="20000"/>
              </a:spcBef>
              <a:buFont typeface="Arial" panose="020B0604020202020204" pitchFamily="34" charset="0"/>
              <a:buChar char="•"/>
            </a:pPr>
            <a:r>
              <a:rPr lang="en-US" sz="2200" dirty="0">
                <a:solidFill>
                  <a:srgbClr val="002060"/>
                </a:solidFill>
                <a:cs typeface="Times New Roman" panose="02020603050405020304" pitchFamily="18" charset="0"/>
              </a:rPr>
              <a:t>Intimidating or threatening someone who made a report</a:t>
            </a:r>
          </a:p>
          <a:p>
            <a:pPr marL="285750" lvl="0" indent="-285750" defTabSz="457200">
              <a:spcBef>
                <a:spcPct val="20000"/>
              </a:spcBef>
              <a:buFont typeface="Arial" panose="020B0604020202020204" pitchFamily="34" charset="0"/>
              <a:buChar char="•"/>
            </a:pPr>
            <a:r>
              <a:rPr lang="en-US" sz="2200" dirty="0">
                <a:solidFill>
                  <a:srgbClr val="002060"/>
                </a:solidFill>
                <a:cs typeface="Times New Roman" panose="02020603050405020304" pitchFamily="18" charset="0"/>
              </a:rPr>
              <a:t>Singling someone out or indirectly punishing them during practice, work assignments, etc.</a:t>
            </a:r>
          </a:p>
          <a:p>
            <a:pPr marL="285750" lvl="0" indent="-285750" defTabSz="457200">
              <a:spcBef>
                <a:spcPct val="20000"/>
              </a:spcBef>
              <a:buFont typeface="Arial" panose="020B0604020202020204" pitchFamily="34" charset="0"/>
              <a:buChar char="•"/>
            </a:pPr>
            <a:r>
              <a:rPr lang="en-US" sz="2200" dirty="0">
                <a:solidFill>
                  <a:srgbClr val="002060"/>
                </a:solidFill>
                <a:cs typeface="Times New Roman" panose="02020603050405020304" pitchFamily="18" charset="0"/>
              </a:rPr>
              <a:t>Directing others to treat someone differently </a:t>
            </a:r>
          </a:p>
          <a:p>
            <a:pPr marL="285750" lvl="0" indent="-285750" defTabSz="457200">
              <a:spcBef>
                <a:spcPct val="20000"/>
              </a:spcBef>
              <a:buFont typeface="Arial" panose="020B0604020202020204" pitchFamily="34" charset="0"/>
              <a:buChar char="•"/>
            </a:pPr>
            <a:endParaRPr lang="en-US" sz="1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9482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ue and yellow rectangle with yellow lines&#10;&#10;Description automatically generated">
            <a:extLst>
              <a:ext uri="{FF2B5EF4-FFF2-40B4-BE49-F238E27FC236}">
                <a16:creationId xmlns:a16="http://schemas.microsoft.com/office/drawing/2014/main" id="{F0E73C56-4325-4CF7-9E23-0C790FD131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itle 1">
            <a:extLst>
              <a:ext uri="{FF2B5EF4-FFF2-40B4-BE49-F238E27FC236}">
                <a16:creationId xmlns:a16="http://schemas.microsoft.com/office/drawing/2014/main" id="{AAA6B39F-6B27-407E-A271-97AD6E252B97}"/>
              </a:ext>
            </a:extLst>
          </p:cNvPr>
          <p:cNvSpPr>
            <a:spLocks noGrp="1"/>
          </p:cNvSpPr>
          <p:nvPr/>
        </p:nvSpPr>
        <p:spPr>
          <a:xfrm>
            <a:off x="2687633" y="449086"/>
            <a:ext cx="9013118" cy="153963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2060"/>
                </a:solidFill>
                <a:latin typeface="+mn-lt"/>
              </a:rPr>
              <a:t>Mandated and CSA Reporting</a:t>
            </a:r>
          </a:p>
        </p:txBody>
      </p:sp>
      <p:sp>
        <p:nvSpPr>
          <p:cNvPr id="7" name="Content Placeholder 2">
            <a:extLst>
              <a:ext uri="{FF2B5EF4-FFF2-40B4-BE49-F238E27FC236}">
                <a16:creationId xmlns:a16="http://schemas.microsoft.com/office/drawing/2014/main" id="{C979862F-B180-40E4-90A5-61325BFEC79E}"/>
              </a:ext>
            </a:extLst>
          </p:cNvPr>
          <p:cNvSpPr txBox="1">
            <a:spLocks/>
          </p:cNvSpPr>
          <p:nvPr/>
        </p:nvSpPr>
        <p:spPr>
          <a:xfrm>
            <a:off x="1376036" y="4589567"/>
            <a:ext cx="3010056" cy="3826075"/>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002060"/>
                </a:solidFill>
              </a:rPr>
              <a:t>Tasha Clark</a:t>
            </a:r>
          </a:p>
          <a:p>
            <a:pPr algn="ctr"/>
            <a:r>
              <a:rPr lang="en-US" dirty="0">
                <a:solidFill>
                  <a:srgbClr val="002060"/>
                </a:solidFill>
              </a:rPr>
              <a:t>Office of Compliance </a:t>
            </a:r>
          </a:p>
          <a:p>
            <a:pPr algn="ctr"/>
            <a:r>
              <a:rPr lang="en-US" dirty="0">
                <a:solidFill>
                  <a:srgbClr val="002060"/>
                </a:solidFill>
              </a:rPr>
              <a:t>Lewis Hall, Suite 130</a:t>
            </a:r>
          </a:p>
          <a:p>
            <a:pPr algn="ctr"/>
            <a:r>
              <a:rPr lang="en-US" dirty="0">
                <a:solidFill>
                  <a:srgbClr val="002060"/>
                </a:solidFill>
              </a:rPr>
              <a:t>361-593-4758</a:t>
            </a:r>
          </a:p>
          <a:p>
            <a:pPr algn="ctr"/>
            <a:r>
              <a:rPr lang="en-US" dirty="0">
                <a:solidFill>
                  <a:srgbClr val="002060"/>
                </a:solidFill>
                <a:hlinkClick r:id="rId3"/>
              </a:rPr>
              <a:t>TitleIX@tamuk.edu</a:t>
            </a:r>
            <a:endParaRPr lang="en-US" dirty="0">
              <a:solidFill>
                <a:srgbClr val="002060"/>
              </a:solidFill>
            </a:endParaRPr>
          </a:p>
          <a:p>
            <a:pPr algn="ctr"/>
            <a:r>
              <a:rPr lang="en-US" dirty="0">
                <a:solidFill>
                  <a:srgbClr val="002060"/>
                </a:solidFill>
                <a:hlinkClick r:id="rId4"/>
              </a:rPr>
              <a:t>Tasha.Clark@tamuk.edu</a:t>
            </a:r>
            <a:r>
              <a:rPr lang="en-US" dirty="0">
                <a:solidFill>
                  <a:srgbClr val="002060"/>
                </a:solidFill>
              </a:rPr>
              <a:t> </a:t>
            </a:r>
          </a:p>
        </p:txBody>
      </p:sp>
      <p:sp>
        <p:nvSpPr>
          <p:cNvPr id="8" name="Content Placeholder 2">
            <a:extLst>
              <a:ext uri="{FF2B5EF4-FFF2-40B4-BE49-F238E27FC236}">
                <a16:creationId xmlns:a16="http://schemas.microsoft.com/office/drawing/2014/main" id="{67825147-ABF0-467F-973B-6D298C8A5524}"/>
              </a:ext>
            </a:extLst>
          </p:cNvPr>
          <p:cNvSpPr txBox="1">
            <a:spLocks/>
          </p:cNvSpPr>
          <p:nvPr/>
        </p:nvSpPr>
        <p:spPr>
          <a:xfrm>
            <a:off x="6326784" y="4583482"/>
            <a:ext cx="5218994" cy="3826075"/>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002060"/>
                </a:solidFill>
              </a:rPr>
              <a:t>Paige de Vaudrecourt </a:t>
            </a:r>
          </a:p>
          <a:p>
            <a:pPr algn="ctr"/>
            <a:r>
              <a:rPr lang="en-US" dirty="0">
                <a:solidFill>
                  <a:srgbClr val="002060"/>
                </a:solidFill>
              </a:rPr>
              <a:t>University Police Department</a:t>
            </a:r>
          </a:p>
          <a:p>
            <a:pPr algn="ctr"/>
            <a:r>
              <a:rPr lang="en-US" dirty="0">
                <a:solidFill>
                  <a:srgbClr val="002060"/>
                </a:solidFill>
              </a:rPr>
              <a:t>Lewis Hall</a:t>
            </a:r>
          </a:p>
          <a:p>
            <a:pPr algn="ctr"/>
            <a:r>
              <a:rPr lang="en-US" dirty="0">
                <a:solidFill>
                  <a:srgbClr val="002060"/>
                </a:solidFill>
              </a:rPr>
              <a:t>361-593-2611</a:t>
            </a:r>
          </a:p>
          <a:p>
            <a:pPr algn="ctr"/>
            <a:r>
              <a:rPr lang="en-US" dirty="0">
                <a:solidFill>
                  <a:srgbClr val="002060"/>
                </a:solidFill>
                <a:hlinkClick r:id="rId5"/>
              </a:rPr>
              <a:t>upd@tamuk.edu</a:t>
            </a:r>
            <a:endParaRPr lang="en-US" dirty="0">
              <a:solidFill>
                <a:srgbClr val="002060"/>
              </a:solidFill>
            </a:endParaRPr>
          </a:p>
          <a:p>
            <a:pPr algn="ctr"/>
            <a:r>
              <a:rPr lang="en-US" dirty="0">
                <a:solidFill>
                  <a:srgbClr val="002060"/>
                </a:solidFill>
                <a:hlinkClick r:id="rId6"/>
              </a:rPr>
              <a:t>Paige.deVaudrecourt@tamuk.edu</a:t>
            </a:r>
            <a:endParaRPr lang="en-US" dirty="0">
              <a:solidFill>
                <a:srgbClr val="002060"/>
              </a:solidFill>
            </a:endParaRPr>
          </a:p>
        </p:txBody>
      </p:sp>
      <p:sp>
        <p:nvSpPr>
          <p:cNvPr id="9" name="Title 1">
            <a:extLst>
              <a:ext uri="{FF2B5EF4-FFF2-40B4-BE49-F238E27FC236}">
                <a16:creationId xmlns:a16="http://schemas.microsoft.com/office/drawing/2014/main" id="{F838FBA3-41BC-4A5E-A200-1BB9E1BE6F1A}"/>
              </a:ext>
            </a:extLst>
          </p:cNvPr>
          <p:cNvSpPr>
            <a:spLocks noGrp="1"/>
          </p:cNvSpPr>
          <p:nvPr/>
        </p:nvSpPr>
        <p:spPr>
          <a:xfrm>
            <a:off x="8002396" y="3876574"/>
            <a:ext cx="2564423"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u="sng" dirty="0">
                <a:solidFill>
                  <a:srgbClr val="002060"/>
                </a:solidFill>
                <a:latin typeface="+mn-lt"/>
              </a:rPr>
              <a:t>CSA Reporting</a:t>
            </a:r>
          </a:p>
        </p:txBody>
      </p:sp>
      <p:sp>
        <p:nvSpPr>
          <p:cNvPr id="10" name="Title 1">
            <a:extLst>
              <a:ext uri="{FF2B5EF4-FFF2-40B4-BE49-F238E27FC236}">
                <a16:creationId xmlns:a16="http://schemas.microsoft.com/office/drawing/2014/main" id="{30ADCF40-3A16-4267-802D-40ED82F19E09}"/>
              </a:ext>
            </a:extLst>
          </p:cNvPr>
          <p:cNvSpPr>
            <a:spLocks noGrp="1"/>
          </p:cNvSpPr>
          <p:nvPr/>
        </p:nvSpPr>
        <p:spPr>
          <a:xfrm>
            <a:off x="1602189" y="3876574"/>
            <a:ext cx="4333757"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u="sng" dirty="0">
                <a:solidFill>
                  <a:srgbClr val="002060"/>
                </a:solidFill>
                <a:latin typeface="+mn-lt"/>
              </a:rPr>
              <a:t>Mandated</a:t>
            </a:r>
            <a:r>
              <a:rPr lang="en-US" sz="2200" u="sng" dirty="0">
                <a:solidFill>
                  <a:srgbClr val="002060"/>
                </a:solidFill>
                <a:latin typeface="+mn-lt"/>
              </a:rPr>
              <a:t> </a:t>
            </a:r>
            <a:r>
              <a:rPr lang="en-US" sz="2200" b="1" u="sng" dirty="0">
                <a:solidFill>
                  <a:srgbClr val="002060"/>
                </a:solidFill>
                <a:latin typeface="+mn-lt"/>
              </a:rPr>
              <a:t>Reporting</a:t>
            </a:r>
          </a:p>
        </p:txBody>
      </p:sp>
      <p:sp>
        <p:nvSpPr>
          <p:cNvPr id="11" name="Content Placeholder 2">
            <a:extLst>
              <a:ext uri="{FF2B5EF4-FFF2-40B4-BE49-F238E27FC236}">
                <a16:creationId xmlns:a16="http://schemas.microsoft.com/office/drawing/2014/main" id="{806FF669-0ADA-42D1-8444-123F20310B66}"/>
              </a:ext>
            </a:extLst>
          </p:cNvPr>
          <p:cNvSpPr>
            <a:spLocks noGrp="1"/>
          </p:cNvSpPr>
          <p:nvPr/>
        </p:nvSpPr>
        <p:spPr>
          <a:xfrm>
            <a:off x="491249" y="1776113"/>
            <a:ext cx="11561009" cy="14092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AutoNum type="arabicPeriod"/>
            </a:pPr>
            <a:r>
              <a:rPr lang="en-US" sz="2200" dirty="0">
                <a:solidFill>
                  <a:srgbClr val="002060"/>
                </a:solidFill>
              </a:rPr>
              <a:t>All faculty and staff are mandated to report incidents of discrimination, Title IX, or Sex-based Misconduct</a:t>
            </a:r>
          </a:p>
          <a:p>
            <a:pPr marL="457200" indent="-457200">
              <a:buAutoNum type="arabicPeriod"/>
            </a:pPr>
            <a:r>
              <a:rPr lang="en-US" sz="2200" dirty="0">
                <a:solidFill>
                  <a:srgbClr val="002060"/>
                </a:solidFill>
              </a:rPr>
              <a:t>Only some employees have been designated as Campus Security Authorities and should report Clery and VAWA crimes to the Clery Coordinator when made known to them during work/CSA function.  </a:t>
            </a:r>
          </a:p>
          <a:p>
            <a:pPr marL="457200" indent="-457200">
              <a:buAutoNum type="arabicPeriod"/>
            </a:pPr>
            <a:r>
              <a:rPr lang="en-US" sz="2200" dirty="0">
                <a:solidFill>
                  <a:srgbClr val="002060"/>
                </a:solidFill>
              </a:rPr>
              <a:t>Mandated reporting and CSA reporting are separate </a:t>
            </a:r>
          </a:p>
        </p:txBody>
      </p:sp>
    </p:spTree>
    <p:extLst>
      <p:ext uri="{BB962C8B-B14F-4D97-AF65-F5344CB8AC3E}">
        <p14:creationId xmlns:p14="http://schemas.microsoft.com/office/powerpoint/2010/main" val="336920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yellow rectangle with yellow lines&#10;&#10;Description automatically generated">
            <a:extLst>
              <a:ext uri="{FF2B5EF4-FFF2-40B4-BE49-F238E27FC236}">
                <a16:creationId xmlns:a16="http://schemas.microsoft.com/office/drawing/2014/main" id="{6740D400-D891-4929-A4B2-7D6A8DB59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3" y="-6350"/>
            <a:ext cx="12192000" cy="6858000"/>
          </a:xfrm>
          <a:prstGeom prst="rect">
            <a:avLst/>
          </a:prstGeom>
        </p:spPr>
      </p:pic>
      <p:sp>
        <p:nvSpPr>
          <p:cNvPr id="2" name="Title 1">
            <a:extLst>
              <a:ext uri="{FF2B5EF4-FFF2-40B4-BE49-F238E27FC236}">
                <a16:creationId xmlns:a16="http://schemas.microsoft.com/office/drawing/2014/main" id="{488F1B8B-289C-4CFC-9005-64E52976339C}"/>
              </a:ext>
            </a:extLst>
          </p:cNvPr>
          <p:cNvSpPr>
            <a:spLocks noGrp="1"/>
          </p:cNvSpPr>
          <p:nvPr>
            <p:ph type="title"/>
          </p:nvPr>
        </p:nvSpPr>
        <p:spPr>
          <a:xfrm>
            <a:off x="-3663" y="365125"/>
            <a:ext cx="12192000" cy="1325563"/>
          </a:xfrm>
        </p:spPr>
        <p:txBody>
          <a:bodyPr/>
          <a:lstStyle/>
          <a:p>
            <a:pPr algn="ctr"/>
            <a:r>
              <a:rPr lang="en-US" dirty="0">
                <a:solidFill>
                  <a:srgbClr val="002060"/>
                </a:solidFill>
                <a:latin typeface="+mn-lt"/>
              </a:rPr>
              <a:t>Where can you go to </a:t>
            </a:r>
            <a:r>
              <a:rPr lang="en-US" b="1" dirty="0">
                <a:solidFill>
                  <a:srgbClr val="002060"/>
                </a:solidFill>
                <a:latin typeface="+mn-lt"/>
              </a:rPr>
              <a:t>REPORT</a:t>
            </a:r>
            <a:r>
              <a:rPr lang="en-US" dirty="0">
                <a:solidFill>
                  <a:srgbClr val="002060"/>
                </a:solidFill>
                <a:latin typeface="+mn-lt"/>
              </a:rPr>
              <a:t> concerns?</a:t>
            </a:r>
          </a:p>
        </p:txBody>
      </p:sp>
      <p:sp>
        <p:nvSpPr>
          <p:cNvPr id="3" name="Content Placeholder 2">
            <a:extLst>
              <a:ext uri="{FF2B5EF4-FFF2-40B4-BE49-F238E27FC236}">
                <a16:creationId xmlns:a16="http://schemas.microsoft.com/office/drawing/2014/main" id="{D4DF715E-AD89-4189-B830-0793077CD7DE}"/>
              </a:ext>
            </a:extLst>
          </p:cNvPr>
          <p:cNvSpPr>
            <a:spLocks noGrp="1"/>
          </p:cNvSpPr>
          <p:nvPr>
            <p:ph idx="1"/>
          </p:nvPr>
        </p:nvSpPr>
        <p:spPr/>
        <p:txBody>
          <a:bodyPr numCol="2">
            <a:normAutofit lnSpcReduction="10000"/>
          </a:bodyPr>
          <a:lstStyle/>
          <a:p>
            <a:r>
              <a:rPr lang="en-US" dirty="0">
                <a:solidFill>
                  <a:srgbClr val="002060"/>
                </a:solidFill>
              </a:rPr>
              <a:t>Office of Compliance</a:t>
            </a:r>
          </a:p>
          <a:p>
            <a:pPr lvl="1"/>
            <a:r>
              <a:rPr lang="en-US" dirty="0">
                <a:solidFill>
                  <a:srgbClr val="002060"/>
                </a:solidFill>
              </a:rPr>
              <a:t>Lewis Hall, Suite 130</a:t>
            </a:r>
          </a:p>
          <a:p>
            <a:r>
              <a:rPr lang="en-US" dirty="0">
                <a:solidFill>
                  <a:srgbClr val="002060"/>
                </a:solidFill>
              </a:rPr>
              <a:t>Deputy Title IX Coordinators </a:t>
            </a:r>
          </a:p>
          <a:p>
            <a:pPr lvl="1"/>
            <a:r>
              <a:rPr lang="en-US" dirty="0">
                <a:solidFill>
                  <a:srgbClr val="002060"/>
                </a:solidFill>
              </a:rPr>
              <a:t>Hanna Lantz – Athletics</a:t>
            </a:r>
          </a:p>
          <a:p>
            <a:pPr lvl="1"/>
            <a:r>
              <a:rPr lang="en-US" dirty="0">
                <a:solidFill>
                  <a:srgbClr val="002060"/>
                </a:solidFill>
              </a:rPr>
              <a:t>Kirsten Compary – Dean of Students</a:t>
            </a:r>
          </a:p>
          <a:p>
            <a:r>
              <a:rPr lang="en-US" dirty="0">
                <a:solidFill>
                  <a:srgbClr val="002060"/>
                </a:solidFill>
              </a:rPr>
              <a:t>Police</a:t>
            </a:r>
          </a:p>
          <a:p>
            <a:pPr lvl="1"/>
            <a:r>
              <a:rPr lang="en-US" dirty="0">
                <a:solidFill>
                  <a:srgbClr val="002060"/>
                </a:solidFill>
              </a:rPr>
              <a:t>Jurisdiction where crime occurred</a:t>
            </a:r>
          </a:p>
          <a:p>
            <a:r>
              <a:rPr lang="en-US" dirty="0">
                <a:solidFill>
                  <a:srgbClr val="002060"/>
                </a:solidFill>
              </a:rPr>
              <a:t>Advocacy (off campus resource)</a:t>
            </a:r>
          </a:p>
          <a:p>
            <a:pPr lvl="1"/>
            <a:r>
              <a:rPr lang="en-US" dirty="0">
                <a:solidFill>
                  <a:srgbClr val="002060"/>
                </a:solidFill>
              </a:rPr>
              <a:t>Purple Door </a:t>
            </a:r>
          </a:p>
          <a:p>
            <a:pPr marL="457200" lvl="1" indent="0">
              <a:buNone/>
            </a:pPr>
            <a:endParaRPr lang="en-US" dirty="0">
              <a:solidFill>
                <a:srgbClr val="002060"/>
              </a:solidFill>
            </a:endParaRPr>
          </a:p>
          <a:p>
            <a:pPr marL="457200" lvl="1" indent="0">
              <a:buNone/>
            </a:pPr>
            <a:endParaRPr lang="en-US" dirty="0">
              <a:solidFill>
                <a:srgbClr val="002060"/>
              </a:solidFill>
            </a:endParaRPr>
          </a:p>
          <a:p>
            <a:r>
              <a:rPr lang="en-US" dirty="0">
                <a:solidFill>
                  <a:srgbClr val="002060"/>
                </a:solidFill>
              </a:rPr>
              <a:t>Mandated Reporters</a:t>
            </a:r>
          </a:p>
          <a:p>
            <a:pPr lvl="1"/>
            <a:r>
              <a:rPr lang="en-US" dirty="0">
                <a:solidFill>
                  <a:srgbClr val="002060"/>
                </a:solidFill>
              </a:rPr>
              <a:t>Staff</a:t>
            </a:r>
          </a:p>
          <a:p>
            <a:pPr lvl="1"/>
            <a:r>
              <a:rPr lang="en-US" dirty="0">
                <a:solidFill>
                  <a:srgbClr val="002060"/>
                </a:solidFill>
              </a:rPr>
              <a:t>Faculty</a:t>
            </a:r>
          </a:p>
          <a:p>
            <a:pPr lvl="1"/>
            <a:r>
              <a:rPr lang="en-US" dirty="0">
                <a:solidFill>
                  <a:srgbClr val="002060"/>
                </a:solidFill>
              </a:rPr>
              <a:t>University Police Department (Lewis Hall)</a:t>
            </a:r>
          </a:p>
          <a:p>
            <a:r>
              <a:rPr lang="en-US" dirty="0">
                <a:solidFill>
                  <a:srgbClr val="002060"/>
                </a:solidFill>
              </a:rPr>
              <a:t>Confidential Reporters</a:t>
            </a:r>
          </a:p>
          <a:p>
            <a:pPr lvl="1"/>
            <a:r>
              <a:rPr lang="en-US" dirty="0">
                <a:solidFill>
                  <a:srgbClr val="002060"/>
                </a:solidFill>
              </a:rPr>
              <a:t>Counselors at Student Health and Wellness</a:t>
            </a:r>
          </a:p>
          <a:p>
            <a:r>
              <a:rPr lang="en-US" dirty="0">
                <a:solidFill>
                  <a:srgbClr val="002060"/>
                </a:solidFill>
              </a:rPr>
              <a:t>Anonymous Reporting (Bottom of every TAMUK webpage)</a:t>
            </a:r>
          </a:p>
          <a:p>
            <a:endParaRPr lang="en-US" dirty="0">
              <a:solidFill>
                <a:srgbClr val="002060"/>
              </a:solidFill>
            </a:endParaRPr>
          </a:p>
        </p:txBody>
      </p:sp>
    </p:spTree>
    <p:extLst>
      <p:ext uri="{BB962C8B-B14F-4D97-AF65-F5344CB8AC3E}">
        <p14:creationId xmlns:p14="http://schemas.microsoft.com/office/powerpoint/2010/main" val="3280513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yellow rectangle with yellow lines&#10;&#10;Description automatically generated">
            <a:extLst>
              <a:ext uri="{FF2B5EF4-FFF2-40B4-BE49-F238E27FC236}">
                <a16:creationId xmlns:a16="http://schemas.microsoft.com/office/drawing/2014/main" id="{CC6DB477-51CB-4076-8708-F9F529A72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83FFAF4-0A60-4FA7-AC87-BD2B8117B013}"/>
              </a:ext>
            </a:extLst>
          </p:cNvPr>
          <p:cNvSpPr>
            <a:spLocks noGrp="1"/>
          </p:cNvSpPr>
          <p:nvPr>
            <p:ph type="title"/>
          </p:nvPr>
        </p:nvSpPr>
        <p:spPr>
          <a:xfrm>
            <a:off x="0" y="365125"/>
            <a:ext cx="12192000" cy="1325563"/>
          </a:xfrm>
        </p:spPr>
        <p:txBody>
          <a:bodyPr/>
          <a:lstStyle/>
          <a:p>
            <a:pPr algn="ctr"/>
            <a:r>
              <a:rPr lang="en-US" b="1" dirty="0">
                <a:solidFill>
                  <a:srgbClr val="002060"/>
                </a:solidFill>
                <a:latin typeface="+mn-lt"/>
              </a:rPr>
              <a:t>RESOURCES</a:t>
            </a:r>
          </a:p>
        </p:txBody>
      </p:sp>
      <p:sp>
        <p:nvSpPr>
          <p:cNvPr id="5" name="Content Placeholder 4">
            <a:extLst>
              <a:ext uri="{FF2B5EF4-FFF2-40B4-BE49-F238E27FC236}">
                <a16:creationId xmlns:a16="http://schemas.microsoft.com/office/drawing/2014/main" id="{1B0A5D37-2E66-4ADE-8024-E2CC5B9F3602}"/>
              </a:ext>
            </a:extLst>
          </p:cNvPr>
          <p:cNvSpPr>
            <a:spLocks noGrp="1"/>
          </p:cNvSpPr>
          <p:nvPr>
            <p:ph sz="half" idx="1"/>
          </p:nvPr>
        </p:nvSpPr>
        <p:spPr>
          <a:xfrm>
            <a:off x="838200" y="1640425"/>
            <a:ext cx="5181600" cy="4351338"/>
          </a:xfrm>
        </p:spPr>
        <p:txBody>
          <a:bodyPr>
            <a:normAutofit lnSpcReduction="10000"/>
          </a:bodyPr>
          <a:lstStyle/>
          <a:p>
            <a:r>
              <a:rPr lang="en-US" sz="2400" dirty="0">
                <a:solidFill>
                  <a:srgbClr val="002060"/>
                </a:solidFill>
                <a:cs typeface="Times New Roman" panose="02020603050405020304" pitchFamily="18" charset="0"/>
              </a:rPr>
              <a:t>Mutual Orders of No Contact</a:t>
            </a:r>
          </a:p>
          <a:p>
            <a:r>
              <a:rPr lang="en-US" sz="2400" dirty="0">
                <a:solidFill>
                  <a:srgbClr val="002060"/>
                </a:solidFill>
                <a:cs typeface="Times New Roman" panose="02020603050405020304" pitchFamily="18" charset="0"/>
              </a:rPr>
              <a:t>Reporting to UPD</a:t>
            </a:r>
          </a:p>
          <a:p>
            <a:r>
              <a:rPr lang="en-US" sz="2400" dirty="0">
                <a:solidFill>
                  <a:srgbClr val="002060"/>
                </a:solidFill>
                <a:cs typeface="Times New Roman" panose="02020603050405020304" pitchFamily="18" charset="0"/>
              </a:rPr>
              <a:t>Counseling with Student Health and Wellness</a:t>
            </a:r>
          </a:p>
          <a:p>
            <a:r>
              <a:rPr lang="en-US" sz="2400" dirty="0">
                <a:solidFill>
                  <a:srgbClr val="002060"/>
                </a:solidFill>
                <a:cs typeface="Times New Roman" panose="02020603050405020304" pitchFamily="18" charset="0"/>
              </a:rPr>
              <a:t>Changes in On-campus Housing</a:t>
            </a:r>
          </a:p>
          <a:p>
            <a:r>
              <a:rPr lang="en-US" sz="2400" dirty="0">
                <a:solidFill>
                  <a:srgbClr val="002060"/>
                </a:solidFill>
                <a:cs typeface="Times New Roman" panose="02020603050405020304" pitchFamily="18" charset="0"/>
              </a:rPr>
              <a:t>Changes in Class Schedules</a:t>
            </a:r>
          </a:p>
          <a:p>
            <a:r>
              <a:rPr lang="en-US" sz="2400" dirty="0">
                <a:solidFill>
                  <a:srgbClr val="002060"/>
                </a:solidFill>
                <a:cs typeface="Times New Roman" panose="02020603050405020304" pitchFamily="18" charset="0"/>
              </a:rPr>
              <a:t>Changes in Work/Training/Practice Schedules </a:t>
            </a:r>
          </a:p>
          <a:p>
            <a:r>
              <a:rPr lang="en-US" sz="2400" dirty="0">
                <a:solidFill>
                  <a:srgbClr val="002060"/>
                </a:solidFill>
                <a:cs typeface="Times New Roman" panose="02020603050405020304" pitchFamily="18" charset="0"/>
              </a:rPr>
              <a:t>Communicating with Professors Regarding </a:t>
            </a:r>
          </a:p>
          <a:p>
            <a:pPr lvl="1"/>
            <a:r>
              <a:rPr lang="en-US" sz="1800" dirty="0">
                <a:solidFill>
                  <a:srgbClr val="002060"/>
                </a:solidFill>
                <a:cs typeface="Times New Roman" panose="02020603050405020304" pitchFamily="18" charset="0"/>
              </a:rPr>
              <a:t>Absences</a:t>
            </a:r>
          </a:p>
          <a:p>
            <a:pPr lvl="1"/>
            <a:r>
              <a:rPr lang="en-US" sz="1800" dirty="0">
                <a:solidFill>
                  <a:srgbClr val="002060"/>
                </a:solidFill>
                <a:cs typeface="Times New Roman" panose="02020603050405020304" pitchFamily="18" charset="0"/>
              </a:rPr>
              <a:t>Missed Course Work</a:t>
            </a:r>
          </a:p>
          <a:p>
            <a:endParaRPr lang="en-US" dirty="0">
              <a:solidFill>
                <a:srgbClr val="002060"/>
              </a:solidFill>
            </a:endParaRPr>
          </a:p>
        </p:txBody>
      </p:sp>
      <p:sp>
        <p:nvSpPr>
          <p:cNvPr id="6" name="Content Placeholder 5">
            <a:extLst>
              <a:ext uri="{FF2B5EF4-FFF2-40B4-BE49-F238E27FC236}">
                <a16:creationId xmlns:a16="http://schemas.microsoft.com/office/drawing/2014/main" id="{41153241-97B9-4816-82A1-E57201D8FFF4}"/>
              </a:ext>
            </a:extLst>
          </p:cNvPr>
          <p:cNvSpPr>
            <a:spLocks noGrp="1"/>
          </p:cNvSpPr>
          <p:nvPr>
            <p:ph sz="half" idx="2"/>
          </p:nvPr>
        </p:nvSpPr>
        <p:spPr>
          <a:xfrm>
            <a:off x="6172200" y="1640425"/>
            <a:ext cx="5181600" cy="4351338"/>
          </a:xfrm>
        </p:spPr>
        <p:txBody>
          <a:bodyPr>
            <a:normAutofit lnSpcReduction="10000"/>
          </a:bodyPr>
          <a:lstStyle/>
          <a:p>
            <a:r>
              <a:rPr lang="en-US" sz="2400" dirty="0">
                <a:solidFill>
                  <a:srgbClr val="002060"/>
                </a:solidFill>
                <a:cs typeface="Times New Roman" panose="02020603050405020304" pitchFamily="18" charset="0"/>
              </a:rPr>
              <a:t>Off Campus</a:t>
            </a:r>
          </a:p>
          <a:p>
            <a:pPr lvl="1"/>
            <a:r>
              <a:rPr lang="en-US" dirty="0">
                <a:solidFill>
                  <a:srgbClr val="002060"/>
                </a:solidFill>
                <a:cs typeface="Times New Roman" panose="02020603050405020304" pitchFamily="18" charset="0"/>
              </a:rPr>
              <a:t>Reporting to KPD</a:t>
            </a:r>
          </a:p>
          <a:p>
            <a:pPr lvl="1"/>
            <a:r>
              <a:rPr lang="en-US" dirty="0">
                <a:solidFill>
                  <a:srgbClr val="002060"/>
                </a:solidFill>
                <a:cs typeface="Times New Roman" panose="02020603050405020304" pitchFamily="18" charset="0"/>
              </a:rPr>
              <a:t>Transportation for SANE exam</a:t>
            </a:r>
          </a:p>
          <a:p>
            <a:pPr lvl="1"/>
            <a:r>
              <a:rPr lang="en-US" dirty="0">
                <a:solidFill>
                  <a:srgbClr val="002060"/>
                </a:solidFill>
                <a:cs typeface="Times New Roman" panose="02020603050405020304" pitchFamily="18" charset="0"/>
              </a:rPr>
              <a:t>Advocacy</a:t>
            </a:r>
          </a:p>
          <a:p>
            <a:pPr lvl="2"/>
            <a:r>
              <a:rPr lang="en-US" sz="2400" dirty="0">
                <a:solidFill>
                  <a:srgbClr val="002060"/>
                </a:solidFill>
                <a:cs typeface="Times New Roman" panose="02020603050405020304" pitchFamily="18" charset="0"/>
              </a:rPr>
              <a:t>Off-campus housing changes</a:t>
            </a:r>
          </a:p>
          <a:p>
            <a:pPr lvl="2"/>
            <a:r>
              <a:rPr lang="en-US" sz="2400" dirty="0">
                <a:solidFill>
                  <a:srgbClr val="002060"/>
                </a:solidFill>
                <a:cs typeface="Times New Roman" panose="02020603050405020304" pitchFamily="18" charset="0"/>
              </a:rPr>
              <a:t>Protective Orders</a:t>
            </a:r>
          </a:p>
          <a:p>
            <a:pPr lvl="1"/>
            <a:r>
              <a:rPr lang="en-US" dirty="0">
                <a:solidFill>
                  <a:srgbClr val="002060"/>
                </a:solidFill>
                <a:cs typeface="Times New Roman" panose="02020603050405020304" pitchFamily="18" charset="0"/>
              </a:rPr>
              <a:t>Legal Aid</a:t>
            </a:r>
            <a:r>
              <a:rPr lang="en-US" sz="1100" dirty="0">
                <a:solidFill>
                  <a:srgbClr val="002060"/>
                </a:solidFill>
                <a:cs typeface="Times New Roman" panose="02020603050405020304" pitchFamily="18" charset="0"/>
              </a:rPr>
              <a:t> </a:t>
            </a:r>
          </a:p>
          <a:p>
            <a:pPr lvl="2"/>
            <a:r>
              <a:rPr lang="en-US" sz="2400" dirty="0">
                <a:solidFill>
                  <a:srgbClr val="002060"/>
                </a:solidFill>
                <a:cs typeface="Times New Roman" panose="02020603050405020304" pitchFamily="18" charset="0"/>
              </a:rPr>
              <a:t>Off-campus housing changes</a:t>
            </a:r>
          </a:p>
          <a:p>
            <a:pPr lvl="2"/>
            <a:r>
              <a:rPr lang="en-US" sz="2400" dirty="0">
                <a:solidFill>
                  <a:srgbClr val="002060"/>
                </a:solidFill>
                <a:cs typeface="Times New Roman" panose="02020603050405020304" pitchFamily="18" charset="0"/>
              </a:rPr>
              <a:t>Protective Orders</a:t>
            </a:r>
            <a:endParaRPr lang="en-US" dirty="0">
              <a:solidFill>
                <a:srgbClr val="002060"/>
              </a:solidFill>
              <a:cs typeface="Times New Roman" panose="02020603050405020304" pitchFamily="18" charset="0"/>
            </a:endParaRPr>
          </a:p>
          <a:p>
            <a:pPr marL="0" indent="0">
              <a:buNone/>
            </a:pPr>
            <a:endParaRPr lang="en-US" dirty="0">
              <a:solidFill>
                <a:srgbClr val="002060"/>
              </a:solidFill>
            </a:endParaRPr>
          </a:p>
        </p:txBody>
      </p:sp>
      <p:sp>
        <p:nvSpPr>
          <p:cNvPr id="8" name="TextBox 7">
            <a:extLst>
              <a:ext uri="{FF2B5EF4-FFF2-40B4-BE49-F238E27FC236}">
                <a16:creationId xmlns:a16="http://schemas.microsoft.com/office/drawing/2014/main" id="{43E7851C-093C-41E7-BA97-282F24BF0DEA}"/>
              </a:ext>
            </a:extLst>
          </p:cNvPr>
          <p:cNvSpPr txBox="1"/>
          <p:nvPr/>
        </p:nvSpPr>
        <p:spPr>
          <a:xfrm>
            <a:off x="7000875" y="5353735"/>
            <a:ext cx="3971925" cy="707886"/>
          </a:xfrm>
          <a:prstGeom prst="rect">
            <a:avLst/>
          </a:prstGeom>
          <a:noFill/>
        </p:spPr>
        <p:txBody>
          <a:bodyPr wrap="square">
            <a:spAutoFit/>
          </a:bodyPr>
          <a:lstStyle/>
          <a:p>
            <a:pPr algn="just"/>
            <a:r>
              <a:rPr lang="en-US" sz="2000" b="1" dirty="0">
                <a:solidFill>
                  <a:srgbClr val="002060"/>
                </a:solidFill>
              </a:rPr>
              <a:t>A formal complaint is not required to obtain supportive measures.</a:t>
            </a:r>
          </a:p>
        </p:txBody>
      </p:sp>
    </p:spTree>
    <p:extLst>
      <p:ext uri="{BB962C8B-B14F-4D97-AF65-F5344CB8AC3E}">
        <p14:creationId xmlns:p14="http://schemas.microsoft.com/office/powerpoint/2010/main" val="4222503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yellow rectangle with yellow lines&#10;&#10;Description automatically generated">
            <a:extLst>
              <a:ext uri="{FF2B5EF4-FFF2-40B4-BE49-F238E27FC236}">
                <a16:creationId xmlns:a16="http://schemas.microsoft.com/office/drawing/2014/main" id="{CC6DB477-51CB-4076-8708-F9F529A72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83FFAF4-0A60-4FA7-AC87-BD2B8117B013}"/>
              </a:ext>
            </a:extLst>
          </p:cNvPr>
          <p:cNvSpPr>
            <a:spLocks noGrp="1"/>
          </p:cNvSpPr>
          <p:nvPr>
            <p:ph type="title"/>
          </p:nvPr>
        </p:nvSpPr>
        <p:spPr>
          <a:xfrm>
            <a:off x="0" y="365125"/>
            <a:ext cx="12192000" cy="1325563"/>
          </a:xfrm>
        </p:spPr>
        <p:txBody>
          <a:bodyPr/>
          <a:lstStyle/>
          <a:p>
            <a:pPr algn="ctr"/>
            <a:r>
              <a:rPr lang="en-US" b="1" dirty="0">
                <a:solidFill>
                  <a:srgbClr val="002060"/>
                </a:solidFill>
                <a:latin typeface="+mn-lt"/>
              </a:rPr>
              <a:t>Complaint PROCEDURES</a:t>
            </a:r>
          </a:p>
        </p:txBody>
      </p:sp>
      <p:sp>
        <p:nvSpPr>
          <p:cNvPr id="7" name="Text Placeholder 6">
            <a:extLst>
              <a:ext uri="{FF2B5EF4-FFF2-40B4-BE49-F238E27FC236}">
                <a16:creationId xmlns:a16="http://schemas.microsoft.com/office/drawing/2014/main" id="{823A6386-1B53-4C89-83AF-A1FDE4B20016}"/>
              </a:ext>
            </a:extLst>
          </p:cNvPr>
          <p:cNvSpPr>
            <a:spLocks noGrp="1"/>
          </p:cNvSpPr>
          <p:nvPr>
            <p:ph type="body" idx="1"/>
          </p:nvPr>
        </p:nvSpPr>
        <p:spPr>
          <a:xfrm>
            <a:off x="839788" y="1871663"/>
            <a:ext cx="5157787" cy="823912"/>
          </a:xfrm>
        </p:spPr>
        <p:txBody>
          <a:bodyPr/>
          <a:lstStyle/>
          <a:p>
            <a:r>
              <a:rPr lang="en-US" dirty="0">
                <a:solidFill>
                  <a:srgbClr val="002060"/>
                </a:solidFill>
              </a:rPr>
              <a:t>FORMAL INVESTIGATION:</a:t>
            </a:r>
          </a:p>
        </p:txBody>
      </p:sp>
      <p:sp>
        <p:nvSpPr>
          <p:cNvPr id="8" name="Content Placeholder 7">
            <a:extLst>
              <a:ext uri="{FF2B5EF4-FFF2-40B4-BE49-F238E27FC236}">
                <a16:creationId xmlns:a16="http://schemas.microsoft.com/office/drawing/2014/main" id="{B8DB4EF7-318B-4D29-9FBA-EA5DF3D54913}"/>
              </a:ext>
            </a:extLst>
          </p:cNvPr>
          <p:cNvSpPr>
            <a:spLocks noGrp="1"/>
          </p:cNvSpPr>
          <p:nvPr>
            <p:ph sz="half" idx="2"/>
          </p:nvPr>
        </p:nvSpPr>
        <p:spPr>
          <a:xfrm>
            <a:off x="839788" y="2695575"/>
            <a:ext cx="5157787" cy="3684588"/>
          </a:xfrm>
        </p:spPr>
        <p:txBody>
          <a:bodyPr>
            <a:normAutofit fontScale="92500" lnSpcReduction="10000"/>
          </a:bodyPr>
          <a:lstStyle/>
          <a:p>
            <a:r>
              <a:rPr lang="en-US" dirty="0">
                <a:solidFill>
                  <a:srgbClr val="002060"/>
                </a:solidFill>
              </a:rPr>
              <a:t>Formal Complaint</a:t>
            </a:r>
          </a:p>
          <a:p>
            <a:r>
              <a:rPr lang="en-US" dirty="0">
                <a:solidFill>
                  <a:srgbClr val="002060"/>
                </a:solidFill>
              </a:rPr>
              <a:t>Inquiry </a:t>
            </a:r>
          </a:p>
          <a:p>
            <a:r>
              <a:rPr lang="en-US" dirty="0">
                <a:solidFill>
                  <a:srgbClr val="002060"/>
                </a:solidFill>
              </a:rPr>
              <a:t>Investigation Process</a:t>
            </a:r>
          </a:p>
          <a:p>
            <a:pPr lvl="1"/>
            <a:r>
              <a:rPr lang="en-US" dirty="0">
                <a:solidFill>
                  <a:srgbClr val="002060"/>
                </a:solidFill>
              </a:rPr>
              <a:t>Meetings</a:t>
            </a:r>
          </a:p>
          <a:p>
            <a:pPr lvl="1"/>
            <a:r>
              <a:rPr lang="en-US" dirty="0">
                <a:solidFill>
                  <a:srgbClr val="002060"/>
                </a:solidFill>
              </a:rPr>
              <a:t>Review</a:t>
            </a:r>
          </a:p>
          <a:p>
            <a:r>
              <a:rPr lang="en-US" dirty="0">
                <a:solidFill>
                  <a:srgbClr val="002060"/>
                </a:solidFill>
              </a:rPr>
              <a:t>Preponderance of an Evidence Standard </a:t>
            </a:r>
          </a:p>
          <a:p>
            <a:r>
              <a:rPr lang="en-US" dirty="0">
                <a:solidFill>
                  <a:srgbClr val="002060"/>
                </a:solidFill>
              </a:rPr>
              <a:t>Panel or Designated Administrator </a:t>
            </a:r>
          </a:p>
          <a:p>
            <a:r>
              <a:rPr lang="en-US" dirty="0">
                <a:solidFill>
                  <a:srgbClr val="002060"/>
                </a:solidFill>
              </a:rPr>
              <a:t>Appeals</a:t>
            </a:r>
          </a:p>
        </p:txBody>
      </p:sp>
      <p:sp>
        <p:nvSpPr>
          <p:cNvPr id="9" name="Text Placeholder 8">
            <a:extLst>
              <a:ext uri="{FF2B5EF4-FFF2-40B4-BE49-F238E27FC236}">
                <a16:creationId xmlns:a16="http://schemas.microsoft.com/office/drawing/2014/main" id="{B0AB9EF9-AAE8-44AF-87B7-0DB9EF3067FA}"/>
              </a:ext>
            </a:extLst>
          </p:cNvPr>
          <p:cNvSpPr>
            <a:spLocks noGrp="1"/>
          </p:cNvSpPr>
          <p:nvPr>
            <p:ph type="body" sz="quarter" idx="3"/>
          </p:nvPr>
        </p:nvSpPr>
        <p:spPr>
          <a:xfrm>
            <a:off x="6172200" y="1871663"/>
            <a:ext cx="5183188" cy="823912"/>
          </a:xfrm>
        </p:spPr>
        <p:txBody>
          <a:bodyPr/>
          <a:lstStyle/>
          <a:p>
            <a:r>
              <a:rPr lang="en-US" dirty="0">
                <a:solidFill>
                  <a:srgbClr val="002060"/>
                </a:solidFill>
              </a:rPr>
              <a:t>INFORMAL RESOLUTION:</a:t>
            </a:r>
          </a:p>
        </p:txBody>
      </p:sp>
      <p:sp>
        <p:nvSpPr>
          <p:cNvPr id="10" name="Content Placeholder 9">
            <a:extLst>
              <a:ext uri="{FF2B5EF4-FFF2-40B4-BE49-F238E27FC236}">
                <a16:creationId xmlns:a16="http://schemas.microsoft.com/office/drawing/2014/main" id="{274A09BD-2487-4B57-B83F-440254732595}"/>
              </a:ext>
            </a:extLst>
          </p:cNvPr>
          <p:cNvSpPr>
            <a:spLocks noGrp="1"/>
          </p:cNvSpPr>
          <p:nvPr>
            <p:ph sz="quarter" idx="4"/>
          </p:nvPr>
        </p:nvSpPr>
        <p:spPr>
          <a:xfrm>
            <a:off x="6172200" y="2695575"/>
            <a:ext cx="5183188" cy="3684588"/>
          </a:xfrm>
        </p:spPr>
        <p:txBody>
          <a:bodyPr>
            <a:normAutofit fontScale="92500" lnSpcReduction="10000"/>
          </a:bodyPr>
          <a:lstStyle/>
          <a:p>
            <a:r>
              <a:rPr lang="en-US" dirty="0">
                <a:solidFill>
                  <a:srgbClr val="002060"/>
                </a:solidFill>
              </a:rPr>
              <a:t>Formal Complaint</a:t>
            </a:r>
          </a:p>
          <a:p>
            <a:r>
              <a:rPr lang="en-US" dirty="0">
                <a:solidFill>
                  <a:srgbClr val="002060"/>
                </a:solidFill>
              </a:rPr>
              <a:t>Voluntary Request and Approval of Parties</a:t>
            </a:r>
          </a:p>
          <a:p>
            <a:r>
              <a:rPr lang="en-US" dirty="0">
                <a:solidFill>
                  <a:srgbClr val="002060"/>
                </a:solidFill>
              </a:rPr>
              <a:t>Parties Decide Outcomes</a:t>
            </a:r>
          </a:p>
          <a:p>
            <a:pPr lvl="1"/>
            <a:r>
              <a:rPr lang="en-US" dirty="0">
                <a:solidFill>
                  <a:srgbClr val="002060"/>
                </a:solidFill>
              </a:rPr>
              <a:t>Sanctions</a:t>
            </a:r>
          </a:p>
          <a:p>
            <a:pPr lvl="1"/>
            <a:r>
              <a:rPr lang="en-US" dirty="0">
                <a:solidFill>
                  <a:srgbClr val="002060"/>
                </a:solidFill>
              </a:rPr>
              <a:t>Non-Sanctions</a:t>
            </a:r>
          </a:p>
          <a:p>
            <a:r>
              <a:rPr lang="en-US" dirty="0">
                <a:solidFill>
                  <a:srgbClr val="002060"/>
                </a:solidFill>
              </a:rPr>
              <a:t>Approval from University </a:t>
            </a:r>
          </a:p>
          <a:p>
            <a:r>
              <a:rPr lang="en-US" dirty="0">
                <a:solidFill>
                  <a:srgbClr val="002060"/>
                </a:solidFill>
              </a:rPr>
              <a:t>Becomes the Resolution </a:t>
            </a:r>
          </a:p>
        </p:txBody>
      </p:sp>
      <p:sp>
        <p:nvSpPr>
          <p:cNvPr id="3" name="TextBox 2">
            <a:extLst>
              <a:ext uri="{FF2B5EF4-FFF2-40B4-BE49-F238E27FC236}">
                <a16:creationId xmlns:a16="http://schemas.microsoft.com/office/drawing/2014/main" id="{5C8878F4-0E96-4FAB-9009-300FE3D86285}"/>
              </a:ext>
            </a:extLst>
          </p:cNvPr>
          <p:cNvSpPr txBox="1"/>
          <p:nvPr/>
        </p:nvSpPr>
        <p:spPr>
          <a:xfrm>
            <a:off x="285751" y="1591122"/>
            <a:ext cx="12192000" cy="461665"/>
          </a:xfrm>
          <a:prstGeom prst="rect">
            <a:avLst/>
          </a:prstGeom>
          <a:noFill/>
        </p:spPr>
        <p:txBody>
          <a:bodyPr wrap="square" rtlCol="0">
            <a:spAutoFit/>
          </a:bodyPr>
          <a:lstStyle/>
          <a:p>
            <a:r>
              <a:rPr lang="en-US" sz="2400" dirty="0">
                <a:solidFill>
                  <a:srgbClr val="002060"/>
                </a:solidFill>
              </a:rPr>
              <a:t>Make sure you report to Compliance before removing students from programs and activities. </a:t>
            </a:r>
          </a:p>
        </p:txBody>
      </p:sp>
    </p:spTree>
    <p:extLst>
      <p:ext uri="{BB962C8B-B14F-4D97-AF65-F5344CB8AC3E}">
        <p14:creationId xmlns:p14="http://schemas.microsoft.com/office/powerpoint/2010/main" val="2610405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yellow rectangle with yellow lines&#10;&#10;Description automatically generated">
            <a:extLst>
              <a:ext uri="{FF2B5EF4-FFF2-40B4-BE49-F238E27FC236}">
                <a16:creationId xmlns:a16="http://schemas.microsoft.com/office/drawing/2014/main" id="{CC6DB477-51CB-4076-8708-F9F529A72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83FFAF4-0A60-4FA7-AC87-BD2B8117B013}"/>
              </a:ext>
            </a:extLst>
          </p:cNvPr>
          <p:cNvSpPr>
            <a:spLocks noGrp="1"/>
          </p:cNvSpPr>
          <p:nvPr>
            <p:ph type="title"/>
          </p:nvPr>
        </p:nvSpPr>
        <p:spPr>
          <a:xfrm>
            <a:off x="0" y="365125"/>
            <a:ext cx="12192000" cy="1325563"/>
          </a:xfrm>
        </p:spPr>
        <p:txBody>
          <a:bodyPr/>
          <a:lstStyle/>
          <a:p>
            <a:pPr algn="ctr"/>
            <a:r>
              <a:rPr lang="en-US" b="1" dirty="0">
                <a:solidFill>
                  <a:srgbClr val="002060"/>
                </a:solidFill>
                <a:latin typeface="+mn-lt"/>
              </a:rPr>
              <a:t>Student Sanctions</a:t>
            </a:r>
          </a:p>
        </p:txBody>
      </p:sp>
      <p:sp>
        <p:nvSpPr>
          <p:cNvPr id="5" name="TextBox 4">
            <a:extLst>
              <a:ext uri="{FF2B5EF4-FFF2-40B4-BE49-F238E27FC236}">
                <a16:creationId xmlns:a16="http://schemas.microsoft.com/office/drawing/2014/main" id="{E9C4F3E7-202B-405F-83DC-25A2FDA50945}"/>
              </a:ext>
            </a:extLst>
          </p:cNvPr>
          <p:cNvSpPr txBox="1"/>
          <p:nvPr/>
        </p:nvSpPr>
        <p:spPr>
          <a:xfrm>
            <a:off x="176469" y="1617977"/>
            <a:ext cx="11483788" cy="400110"/>
          </a:xfrm>
          <a:prstGeom prst="rect">
            <a:avLst/>
          </a:prstGeom>
          <a:noFill/>
        </p:spPr>
        <p:txBody>
          <a:bodyPr wrap="square" rtlCol="0">
            <a:spAutoFit/>
          </a:bodyPr>
          <a:lstStyle/>
          <a:p>
            <a:pPr algn="just"/>
            <a:r>
              <a:rPr lang="en-US" sz="2000" dirty="0">
                <a:solidFill>
                  <a:srgbClr val="002060"/>
                </a:solidFill>
              </a:rPr>
              <a:t>If there is a finding of responsibility:</a:t>
            </a:r>
          </a:p>
        </p:txBody>
      </p:sp>
      <p:sp>
        <p:nvSpPr>
          <p:cNvPr id="6" name="TextBox 5">
            <a:extLst>
              <a:ext uri="{FF2B5EF4-FFF2-40B4-BE49-F238E27FC236}">
                <a16:creationId xmlns:a16="http://schemas.microsoft.com/office/drawing/2014/main" id="{D2F75D8B-65A9-4809-8879-1B1A21EF689B}"/>
              </a:ext>
            </a:extLst>
          </p:cNvPr>
          <p:cNvSpPr txBox="1"/>
          <p:nvPr/>
        </p:nvSpPr>
        <p:spPr>
          <a:xfrm>
            <a:off x="514631" y="2266971"/>
            <a:ext cx="2348916" cy="2677656"/>
          </a:xfrm>
          <a:prstGeom prst="rect">
            <a:avLst/>
          </a:prstGeom>
          <a:noFill/>
        </p:spPr>
        <p:txBody>
          <a:bodyPr wrap="square" numCol="1" rtlCol="0">
            <a:spAutoFit/>
          </a:bodyPr>
          <a:lstStyle/>
          <a:p>
            <a:r>
              <a:rPr lang="en-US" sz="2400" b="1" u="sng" dirty="0">
                <a:solidFill>
                  <a:srgbClr val="002060"/>
                </a:solidFill>
              </a:rPr>
              <a:t>Sexual Assault</a:t>
            </a:r>
          </a:p>
          <a:p>
            <a:pPr marL="285750" indent="-285750">
              <a:buFont typeface="Arial" panose="020B0604020202020204" pitchFamily="34" charset="0"/>
              <a:buChar char="•"/>
            </a:pPr>
            <a:r>
              <a:rPr lang="en-US" sz="2400" dirty="0">
                <a:solidFill>
                  <a:srgbClr val="002060"/>
                </a:solidFill>
              </a:rPr>
              <a:t>Suspension</a:t>
            </a:r>
          </a:p>
          <a:p>
            <a:pPr marL="285750" indent="-285750">
              <a:buFont typeface="Arial" panose="020B0604020202020204" pitchFamily="34" charset="0"/>
              <a:buChar char="•"/>
            </a:pPr>
            <a:r>
              <a:rPr lang="en-US" sz="2400" dirty="0">
                <a:solidFill>
                  <a:srgbClr val="002060"/>
                </a:solidFill>
              </a:rPr>
              <a:t>Expulsion </a:t>
            </a:r>
          </a:p>
          <a:p>
            <a:endParaRPr lang="en-US" sz="2400" dirty="0">
              <a:solidFill>
                <a:srgbClr val="002060"/>
              </a:solidFill>
            </a:endParaRPr>
          </a:p>
          <a:p>
            <a:pPr algn="ctr"/>
            <a:endParaRPr lang="en-US" sz="2400" b="1" u="sng" dirty="0">
              <a:solidFill>
                <a:srgbClr val="002060"/>
              </a:solidFill>
            </a:endParaRPr>
          </a:p>
          <a:p>
            <a:pPr algn="ctr"/>
            <a:endParaRPr lang="en-US" sz="2400" b="1" u="sng" dirty="0">
              <a:solidFill>
                <a:srgbClr val="002060"/>
              </a:solidFill>
            </a:endParaRPr>
          </a:p>
          <a:p>
            <a:pPr algn="ctr"/>
            <a:r>
              <a:rPr lang="en-US" sz="2400" b="1" u="sng" dirty="0">
                <a:solidFill>
                  <a:srgbClr val="002060"/>
                </a:solidFill>
              </a:rPr>
              <a:t> </a:t>
            </a:r>
          </a:p>
        </p:txBody>
      </p:sp>
      <p:sp>
        <p:nvSpPr>
          <p:cNvPr id="7" name="TextBox 6">
            <a:extLst>
              <a:ext uri="{FF2B5EF4-FFF2-40B4-BE49-F238E27FC236}">
                <a16:creationId xmlns:a16="http://schemas.microsoft.com/office/drawing/2014/main" id="{2863280E-B8E7-43F1-B96A-6E8BBFA48B6A}"/>
              </a:ext>
            </a:extLst>
          </p:cNvPr>
          <p:cNvSpPr txBox="1"/>
          <p:nvPr/>
        </p:nvSpPr>
        <p:spPr>
          <a:xfrm>
            <a:off x="2228088" y="3031576"/>
            <a:ext cx="2348916" cy="3046988"/>
          </a:xfrm>
          <a:prstGeom prst="rect">
            <a:avLst/>
          </a:prstGeom>
          <a:noFill/>
        </p:spPr>
        <p:txBody>
          <a:bodyPr wrap="square" numCol="1" rtlCol="0">
            <a:spAutoFit/>
          </a:bodyPr>
          <a:lstStyle/>
          <a:p>
            <a:r>
              <a:rPr lang="en-US" sz="2400" b="1" u="sng" dirty="0">
                <a:solidFill>
                  <a:srgbClr val="002060"/>
                </a:solidFill>
              </a:rPr>
              <a:t>Relationship Violence</a:t>
            </a:r>
          </a:p>
          <a:p>
            <a:pPr marL="285750" indent="-285750">
              <a:buFont typeface="Arial" panose="020B0604020202020204" pitchFamily="34" charset="0"/>
              <a:buChar char="•"/>
            </a:pPr>
            <a:r>
              <a:rPr lang="en-US" sz="2400" dirty="0">
                <a:solidFill>
                  <a:srgbClr val="002060"/>
                </a:solidFill>
              </a:rPr>
              <a:t>Suspension</a:t>
            </a:r>
          </a:p>
          <a:p>
            <a:pPr marL="285750" indent="-285750">
              <a:buFont typeface="Arial" panose="020B0604020202020204" pitchFamily="34" charset="0"/>
              <a:buChar char="•"/>
            </a:pPr>
            <a:r>
              <a:rPr lang="en-US" sz="2400" dirty="0">
                <a:solidFill>
                  <a:srgbClr val="002060"/>
                </a:solidFill>
              </a:rPr>
              <a:t>Expulsion</a:t>
            </a:r>
          </a:p>
          <a:p>
            <a:pPr algn="ctr"/>
            <a:endParaRPr lang="en-US" sz="2400" b="1" u="sng" dirty="0">
              <a:solidFill>
                <a:srgbClr val="002060"/>
              </a:solidFill>
            </a:endParaRPr>
          </a:p>
          <a:p>
            <a:pPr algn="ctr"/>
            <a:endParaRPr lang="en-US" sz="2400" b="1" u="sng" dirty="0">
              <a:solidFill>
                <a:srgbClr val="002060"/>
              </a:solidFill>
            </a:endParaRPr>
          </a:p>
          <a:p>
            <a:pPr algn="ctr"/>
            <a:endParaRPr lang="en-US" sz="2400" b="1" u="sng" dirty="0">
              <a:solidFill>
                <a:srgbClr val="002060"/>
              </a:solidFill>
            </a:endParaRPr>
          </a:p>
          <a:p>
            <a:pPr algn="ctr"/>
            <a:r>
              <a:rPr lang="en-US" sz="2400" b="1" u="sng" dirty="0">
                <a:solidFill>
                  <a:srgbClr val="002060"/>
                </a:solidFill>
              </a:rPr>
              <a:t> </a:t>
            </a:r>
          </a:p>
        </p:txBody>
      </p:sp>
      <p:sp>
        <p:nvSpPr>
          <p:cNvPr id="8" name="TextBox 7">
            <a:extLst>
              <a:ext uri="{FF2B5EF4-FFF2-40B4-BE49-F238E27FC236}">
                <a16:creationId xmlns:a16="http://schemas.microsoft.com/office/drawing/2014/main" id="{EA2D24B0-5E25-47A8-BAFD-AD0C6D014F16}"/>
              </a:ext>
            </a:extLst>
          </p:cNvPr>
          <p:cNvSpPr txBox="1"/>
          <p:nvPr/>
        </p:nvSpPr>
        <p:spPr>
          <a:xfrm>
            <a:off x="5856029" y="3031576"/>
            <a:ext cx="2869804" cy="3416320"/>
          </a:xfrm>
          <a:prstGeom prst="rect">
            <a:avLst/>
          </a:prstGeom>
          <a:noFill/>
        </p:spPr>
        <p:txBody>
          <a:bodyPr wrap="square" numCol="1" rtlCol="0">
            <a:spAutoFit/>
          </a:bodyPr>
          <a:lstStyle/>
          <a:p>
            <a:r>
              <a:rPr lang="en-US" sz="2400" b="1" u="sng" dirty="0">
                <a:solidFill>
                  <a:srgbClr val="002060"/>
                </a:solidFill>
              </a:rPr>
              <a:t>Stalking based on sex       </a:t>
            </a:r>
          </a:p>
          <a:p>
            <a:pPr marL="285750" indent="-285750">
              <a:buFont typeface="Arial" panose="020B0604020202020204" pitchFamily="34" charset="0"/>
              <a:buChar char="•"/>
            </a:pPr>
            <a:r>
              <a:rPr lang="en-US" sz="2400" dirty="0">
                <a:solidFill>
                  <a:srgbClr val="002060"/>
                </a:solidFill>
              </a:rPr>
              <a:t>Warning </a:t>
            </a:r>
          </a:p>
          <a:p>
            <a:pPr marL="285750" indent="-285750">
              <a:buFont typeface="Arial" panose="020B0604020202020204" pitchFamily="34" charset="0"/>
              <a:buChar char="•"/>
            </a:pPr>
            <a:r>
              <a:rPr lang="en-US" sz="2400" dirty="0">
                <a:solidFill>
                  <a:srgbClr val="002060"/>
                </a:solidFill>
              </a:rPr>
              <a:t>Probation </a:t>
            </a:r>
          </a:p>
          <a:p>
            <a:pPr marL="285750" indent="-285750">
              <a:buFont typeface="Arial" panose="020B0604020202020204" pitchFamily="34" charset="0"/>
              <a:buChar char="•"/>
            </a:pPr>
            <a:r>
              <a:rPr lang="en-US" sz="2400" dirty="0">
                <a:solidFill>
                  <a:srgbClr val="002060"/>
                </a:solidFill>
              </a:rPr>
              <a:t>Suspension </a:t>
            </a:r>
          </a:p>
          <a:p>
            <a:pPr marL="285750" indent="-285750">
              <a:buFont typeface="Arial" panose="020B0604020202020204" pitchFamily="34" charset="0"/>
              <a:buChar char="•"/>
            </a:pPr>
            <a:r>
              <a:rPr lang="en-US" sz="2400" dirty="0">
                <a:solidFill>
                  <a:srgbClr val="002060"/>
                </a:solidFill>
              </a:rPr>
              <a:t>Expulsion</a:t>
            </a:r>
          </a:p>
          <a:p>
            <a:pPr algn="ctr"/>
            <a:endParaRPr lang="en-US" sz="2400" b="1" u="sng" dirty="0">
              <a:solidFill>
                <a:srgbClr val="002060"/>
              </a:solidFill>
            </a:endParaRPr>
          </a:p>
          <a:p>
            <a:pPr algn="ctr"/>
            <a:endParaRPr lang="en-US" sz="2400" b="1" u="sng" dirty="0">
              <a:solidFill>
                <a:srgbClr val="002060"/>
              </a:solidFill>
            </a:endParaRPr>
          </a:p>
          <a:p>
            <a:pPr algn="ctr"/>
            <a:r>
              <a:rPr lang="en-US" sz="2400" b="1" u="sng" dirty="0">
                <a:solidFill>
                  <a:srgbClr val="002060"/>
                </a:solidFill>
              </a:rPr>
              <a:t> </a:t>
            </a:r>
          </a:p>
        </p:txBody>
      </p:sp>
      <p:sp>
        <p:nvSpPr>
          <p:cNvPr id="9" name="TextBox 8">
            <a:extLst>
              <a:ext uri="{FF2B5EF4-FFF2-40B4-BE49-F238E27FC236}">
                <a16:creationId xmlns:a16="http://schemas.microsoft.com/office/drawing/2014/main" id="{A0767850-EBD9-4DD8-943D-6D9DBE65D9AF}"/>
              </a:ext>
            </a:extLst>
          </p:cNvPr>
          <p:cNvSpPr txBox="1"/>
          <p:nvPr/>
        </p:nvSpPr>
        <p:spPr>
          <a:xfrm>
            <a:off x="3936004" y="2133956"/>
            <a:ext cx="2976071" cy="3046988"/>
          </a:xfrm>
          <a:prstGeom prst="rect">
            <a:avLst/>
          </a:prstGeom>
          <a:noFill/>
        </p:spPr>
        <p:txBody>
          <a:bodyPr wrap="square" numCol="1" rtlCol="0">
            <a:spAutoFit/>
          </a:bodyPr>
          <a:lstStyle/>
          <a:p>
            <a:r>
              <a:rPr lang="en-US" sz="2400" b="1" u="sng" dirty="0">
                <a:solidFill>
                  <a:srgbClr val="002060"/>
                </a:solidFill>
              </a:rPr>
              <a:t>Sexual Exploitation</a:t>
            </a:r>
          </a:p>
          <a:p>
            <a:pPr marL="285750" indent="-285750">
              <a:buFont typeface="Arial" panose="020B0604020202020204" pitchFamily="34" charset="0"/>
              <a:buChar char="•"/>
            </a:pPr>
            <a:r>
              <a:rPr lang="en-US" sz="2400" dirty="0">
                <a:solidFill>
                  <a:srgbClr val="002060"/>
                </a:solidFill>
              </a:rPr>
              <a:t>Probation </a:t>
            </a:r>
          </a:p>
          <a:p>
            <a:pPr marL="285750" indent="-285750">
              <a:buFont typeface="Arial" panose="020B0604020202020204" pitchFamily="34" charset="0"/>
              <a:buChar char="•"/>
            </a:pPr>
            <a:r>
              <a:rPr lang="en-US" sz="2400" dirty="0">
                <a:solidFill>
                  <a:srgbClr val="002060"/>
                </a:solidFill>
              </a:rPr>
              <a:t>Suspension </a:t>
            </a:r>
          </a:p>
          <a:p>
            <a:pPr marL="285750" indent="-285750">
              <a:buFont typeface="Arial" panose="020B0604020202020204" pitchFamily="34" charset="0"/>
              <a:buChar char="•"/>
            </a:pPr>
            <a:r>
              <a:rPr lang="en-US" sz="2400" dirty="0">
                <a:solidFill>
                  <a:srgbClr val="002060"/>
                </a:solidFill>
              </a:rPr>
              <a:t>Expulsion </a:t>
            </a:r>
          </a:p>
          <a:p>
            <a:pPr algn="ctr"/>
            <a:endParaRPr lang="en-US" sz="2400" b="1" u="sng" dirty="0">
              <a:solidFill>
                <a:srgbClr val="002060"/>
              </a:solidFill>
            </a:endParaRPr>
          </a:p>
          <a:p>
            <a:pPr algn="ctr"/>
            <a:endParaRPr lang="en-US" sz="2400" b="1" u="sng" dirty="0">
              <a:solidFill>
                <a:srgbClr val="002060"/>
              </a:solidFill>
            </a:endParaRPr>
          </a:p>
          <a:p>
            <a:pPr algn="ctr"/>
            <a:endParaRPr lang="en-US" sz="2400" b="1" u="sng" dirty="0">
              <a:solidFill>
                <a:srgbClr val="002060"/>
              </a:solidFill>
            </a:endParaRPr>
          </a:p>
          <a:p>
            <a:pPr algn="ctr"/>
            <a:r>
              <a:rPr lang="en-US" sz="2400" b="1" u="sng" dirty="0">
                <a:solidFill>
                  <a:srgbClr val="002060"/>
                </a:solidFill>
              </a:rPr>
              <a:t> </a:t>
            </a:r>
          </a:p>
        </p:txBody>
      </p:sp>
      <p:sp>
        <p:nvSpPr>
          <p:cNvPr id="10" name="TextBox 9">
            <a:extLst>
              <a:ext uri="{FF2B5EF4-FFF2-40B4-BE49-F238E27FC236}">
                <a16:creationId xmlns:a16="http://schemas.microsoft.com/office/drawing/2014/main" id="{70D3852D-E430-4CF2-A318-B01540AD2A50}"/>
              </a:ext>
            </a:extLst>
          </p:cNvPr>
          <p:cNvSpPr txBox="1"/>
          <p:nvPr/>
        </p:nvSpPr>
        <p:spPr>
          <a:xfrm>
            <a:off x="8234996" y="2133697"/>
            <a:ext cx="2869804" cy="3046988"/>
          </a:xfrm>
          <a:prstGeom prst="rect">
            <a:avLst/>
          </a:prstGeom>
          <a:noFill/>
        </p:spPr>
        <p:txBody>
          <a:bodyPr wrap="square" numCol="1" rtlCol="0">
            <a:spAutoFit/>
          </a:bodyPr>
          <a:lstStyle/>
          <a:p>
            <a:r>
              <a:rPr lang="en-US" sz="2400" b="1" u="sng" dirty="0">
                <a:solidFill>
                  <a:srgbClr val="002060"/>
                </a:solidFill>
              </a:rPr>
              <a:t>Harassment </a:t>
            </a:r>
          </a:p>
          <a:p>
            <a:pPr marL="285750" indent="-285750">
              <a:buFont typeface="Arial" panose="020B0604020202020204" pitchFamily="34" charset="0"/>
              <a:buChar char="•"/>
            </a:pPr>
            <a:r>
              <a:rPr lang="en-US" sz="2400" dirty="0">
                <a:solidFill>
                  <a:srgbClr val="002060"/>
                </a:solidFill>
              </a:rPr>
              <a:t>Warning </a:t>
            </a:r>
          </a:p>
          <a:p>
            <a:pPr marL="285750" indent="-285750">
              <a:buFont typeface="Arial" panose="020B0604020202020204" pitchFamily="34" charset="0"/>
              <a:buChar char="•"/>
            </a:pPr>
            <a:r>
              <a:rPr lang="en-US" sz="2400" dirty="0">
                <a:solidFill>
                  <a:srgbClr val="002060"/>
                </a:solidFill>
              </a:rPr>
              <a:t>Probation </a:t>
            </a:r>
          </a:p>
          <a:p>
            <a:pPr marL="285750" indent="-285750">
              <a:buFont typeface="Arial" panose="020B0604020202020204" pitchFamily="34" charset="0"/>
              <a:buChar char="•"/>
            </a:pPr>
            <a:r>
              <a:rPr lang="en-US" sz="2400" dirty="0">
                <a:solidFill>
                  <a:srgbClr val="002060"/>
                </a:solidFill>
              </a:rPr>
              <a:t>Suspension </a:t>
            </a:r>
          </a:p>
          <a:p>
            <a:pPr marL="285750" indent="-285750">
              <a:buFont typeface="Arial" panose="020B0604020202020204" pitchFamily="34" charset="0"/>
              <a:buChar char="•"/>
            </a:pPr>
            <a:r>
              <a:rPr lang="en-US" sz="2400" dirty="0">
                <a:solidFill>
                  <a:srgbClr val="002060"/>
                </a:solidFill>
              </a:rPr>
              <a:t>Expulsion</a:t>
            </a:r>
          </a:p>
          <a:p>
            <a:pPr algn="ctr"/>
            <a:endParaRPr lang="en-US" sz="2400" b="1" u="sng" dirty="0">
              <a:solidFill>
                <a:srgbClr val="002060"/>
              </a:solidFill>
            </a:endParaRPr>
          </a:p>
          <a:p>
            <a:pPr algn="ctr"/>
            <a:endParaRPr lang="en-US" sz="2400" b="1" u="sng" dirty="0">
              <a:solidFill>
                <a:srgbClr val="002060"/>
              </a:solidFill>
            </a:endParaRPr>
          </a:p>
          <a:p>
            <a:pPr algn="ctr"/>
            <a:r>
              <a:rPr lang="en-US" sz="2400" b="1" u="sng" dirty="0">
                <a:solidFill>
                  <a:srgbClr val="002060"/>
                </a:solidFill>
              </a:rPr>
              <a:t> </a:t>
            </a:r>
          </a:p>
        </p:txBody>
      </p:sp>
      <p:sp>
        <p:nvSpPr>
          <p:cNvPr id="11" name="TextBox 10">
            <a:extLst>
              <a:ext uri="{FF2B5EF4-FFF2-40B4-BE49-F238E27FC236}">
                <a16:creationId xmlns:a16="http://schemas.microsoft.com/office/drawing/2014/main" id="{CFA8B3D7-CC3E-422D-A2CE-4B5BF5530E66}"/>
              </a:ext>
            </a:extLst>
          </p:cNvPr>
          <p:cNvSpPr txBox="1"/>
          <p:nvPr/>
        </p:nvSpPr>
        <p:spPr>
          <a:xfrm>
            <a:off x="10121660" y="3049462"/>
            <a:ext cx="2869804" cy="2308324"/>
          </a:xfrm>
          <a:prstGeom prst="rect">
            <a:avLst/>
          </a:prstGeom>
          <a:noFill/>
        </p:spPr>
        <p:txBody>
          <a:bodyPr wrap="square" numCol="1" rtlCol="0">
            <a:spAutoFit/>
          </a:bodyPr>
          <a:lstStyle/>
          <a:p>
            <a:r>
              <a:rPr lang="en-US" sz="2400" b="1" u="sng" dirty="0">
                <a:solidFill>
                  <a:srgbClr val="002060"/>
                </a:solidFill>
              </a:rPr>
              <a:t>Retaliation  </a:t>
            </a:r>
          </a:p>
          <a:p>
            <a:pPr marL="285750" indent="-285750">
              <a:buFont typeface="Arial" panose="020B0604020202020204" pitchFamily="34" charset="0"/>
              <a:buChar char="•"/>
            </a:pPr>
            <a:r>
              <a:rPr lang="en-US" sz="2400" dirty="0">
                <a:solidFill>
                  <a:srgbClr val="002060"/>
                </a:solidFill>
              </a:rPr>
              <a:t>Suspension </a:t>
            </a:r>
          </a:p>
          <a:p>
            <a:pPr marL="285750" indent="-285750">
              <a:buFont typeface="Arial" panose="020B0604020202020204" pitchFamily="34" charset="0"/>
              <a:buChar char="•"/>
            </a:pPr>
            <a:r>
              <a:rPr lang="en-US" sz="2400" dirty="0">
                <a:solidFill>
                  <a:srgbClr val="002060"/>
                </a:solidFill>
              </a:rPr>
              <a:t>Expulsion</a:t>
            </a:r>
          </a:p>
          <a:p>
            <a:pPr algn="ctr"/>
            <a:endParaRPr lang="en-US" sz="2400" b="1" u="sng" dirty="0">
              <a:solidFill>
                <a:srgbClr val="002060"/>
              </a:solidFill>
            </a:endParaRPr>
          </a:p>
          <a:p>
            <a:pPr algn="ctr"/>
            <a:endParaRPr lang="en-US" sz="2400" b="1" u="sng" dirty="0">
              <a:solidFill>
                <a:srgbClr val="002060"/>
              </a:solidFill>
            </a:endParaRPr>
          </a:p>
          <a:p>
            <a:pPr algn="ctr"/>
            <a:r>
              <a:rPr lang="en-US" sz="2400" b="1" u="sng" dirty="0">
                <a:solidFill>
                  <a:srgbClr val="002060"/>
                </a:solidFill>
              </a:rPr>
              <a:t> </a:t>
            </a:r>
          </a:p>
        </p:txBody>
      </p:sp>
      <p:sp>
        <p:nvSpPr>
          <p:cNvPr id="12" name="TextBox 11">
            <a:extLst>
              <a:ext uri="{FF2B5EF4-FFF2-40B4-BE49-F238E27FC236}">
                <a16:creationId xmlns:a16="http://schemas.microsoft.com/office/drawing/2014/main" id="{6F09C33F-3859-49FA-8E88-2EA06C9E040A}"/>
              </a:ext>
            </a:extLst>
          </p:cNvPr>
          <p:cNvSpPr txBox="1"/>
          <p:nvPr/>
        </p:nvSpPr>
        <p:spPr>
          <a:xfrm>
            <a:off x="580075" y="5422461"/>
            <a:ext cx="10676577" cy="707886"/>
          </a:xfrm>
          <a:prstGeom prst="rect">
            <a:avLst/>
          </a:prstGeom>
          <a:noFill/>
        </p:spPr>
        <p:txBody>
          <a:bodyPr wrap="square" rtlCol="0">
            <a:spAutoFit/>
          </a:bodyPr>
          <a:lstStyle/>
          <a:p>
            <a:pPr algn="just"/>
            <a:r>
              <a:rPr lang="en-US" sz="2000" dirty="0">
                <a:solidFill>
                  <a:srgbClr val="002060"/>
                </a:solidFill>
              </a:rPr>
              <a:t>Depending on the allegation and sanction, students could lose eligibility for institutional scholarships and ability to participate in athletics/other organizations. This is after a finding of responsibility.   </a:t>
            </a:r>
          </a:p>
        </p:txBody>
      </p:sp>
    </p:spTree>
    <p:extLst>
      <p:ext uri="{BB962C8B-B14F-4D97-AF65-F5344CB8AC3E}">
        <p14:creationId xmlns:p14="http://schemas.microsoft.com/office/powerpoint/2010/main" val="3223434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ue and yellow rectangle with yellow lines&#10;&#10;Description automatically generated">
            <a:extLst>
              <a:ext uri="{FF2B5EF4-FFF2-40B4-BE49-F238E27FC236}">
                <a16:creationId xmlns:a16="http://schemas.microsoft.com/office/drawing/2014/main" id="{5C0A9EB0-59DA-4AA9-8193-337ECCA39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itle 1">
            <a:extLst>
              <a:ext uri="{FF2B5EF4-FFF2-40B4-BE49-F238E27FC236}">
                <a16:creationId xmlns:a16="http://schemas.microsoft.com/office/drawing/2014/main" id="{11920520-2FBB-4815-A306-59042C359EAB}"/>
              </a:ext>
            </a:extLst>
          </p:cNvPr>
          <p:cNvSpPr txBox="1">
            <a:spLocks/>
          </p:cNvSpPr>
          <p:nvPr/>
        </p:nvSpPr>
        <p:spPr>
          <a:xfrm>
            <a:off x="140676" y="482110"/>
            <a:ext cx="51962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mn-lt"/>
                <a:cs typeface="Times New Roman" panose="02020603050405020304" pitchFamily="18" charset="0"/>
              </a:rPr>
              <a:t>Sexual Harassment</a:t>
            </a:r>
          </a:p>
        </p:txBody>
      </p:sp>
      <p:sp>
        <p:nvSpPr>
          <p:cNvPr id="7" name="TextBox 6">
            <a:extLst>
              <a:ext uri="{FF2B5EF4-FFF2-40B4-BE49-F238E27FC236}">
                <a16:creationId xmlns:a16="http://schemas.microsoft.com/office/drawing/2014/main" id="{05B31BDD-CDC2-4A9B-A029-081D2519CDE3}"/>
              </a:ext>
            </a:extLst>
          </p:cNvPr>
          <p:cNvSpPr txBox="1"/>
          <p:nvPr/>
        </p:nvSpPr>
        <p:spPr>
          <a:xfrm>
            <a:off x="404445" y="1510570"/>
            <a:ext cx="7658101" cy="3046988"/>
          </a:xfrm>
          <a:prstGeom prst="rect">
            <a:avLst/>
          </a:prstGeom>
          <a:noFill/>
        </p:spPr>
        <p:txBody>
          <a:bodyPr wrap="square" numCol="1" rtlCol="0">
            <a:spAutoFit/>
          </a:bodyPr>
          <a:lstStyle/>
          <a:p>
            <a:pPr marL="288925" indent="-288925" algn="just">
              <a:buFont typeface="Arial" panose="020B0604020202020204" pitchFamily="34" charset="0"/>
              <a:buChar char="•"/>
            </a:pPr>
            <a:r>
              <a:rPr lang="en-US" sz="2400" dirty="0">
                <a:solidFill>
                  <a:srgbClr val="002060"/>
                </a:solidFill>
                <a:cs typeface="Times New Roman" panose="02020603050405020304" pitchFamily="18" charset="0"/>
              </a:rPr>
              <a:t>Sexually suggestive gestures</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Inappropriate teaching or jokes</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Unwelcome touching, pinching, patting</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Unwelcome attempts to kiss</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Pressure for dates</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Inappropriate remarks of a sexual nature</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Graffiti or illustrations of a sexual nature</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Ignoring someone’s sex/relationship boundaries</a:t>
            </a:r>
          </a:p>
        </p:txBody>
      </p:sp>
      <p:sp>
        <p:nvSpPr>
          <p:cNvPr id="8" name="Title 1">
            <a:extLst>
              <a:ext uri="{FF2B5EF4-FFF2-40B4-BE49-F238E27FC236}">
                <a16:creationId xmlns:a16="http://schemas.microsoft.com/office/drawing/2014/main" id="{F10DFA5F-6CE7-40EF-8908-FDAF8937A0AB}"/>
              </a:ext>
            </a:extLst>
          </p:cNvPr>
          <p:cNvSpPr txBox="1">
            <a:spLocks/>
          </p:cNvSpPr>
          <p:nvPr/>
        </p:nvSpPr>
        <p:spPr>
          <a:xfrm>
            <a:off x="6430833" y="482109"/>
            <a:ext cx="385103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mn-lt"/>
                <a:cs typeface="Times New Roman" panose="02020603050405020304" pitchFamily="18" charset="0"/>
              </a:rPr>
              <a:t>Stalking</a:t>
            </a:r>
          </a:p>
        </p:txBody>
      </p:sp>
      <p:sp>
        <p:nvSpPr>
          <p:cNvPr id="9" name="TextBox 8">
            <a:extLst>
              <a:ext uri="{FF2B5EF4-FFF2-40B4-BE49-F238E27FC236}">
                <a16:creationId xmlns:a16="http://schemas.microsoft.com/office/drawing/2014/main" id="{D0D1C5A2-8F9F-4AA4-B9F4-5736EA2E37CE}"/>
              </a:ext>
            </a:extLst>
          </p:cNvPr>
          <p:cNvSpPr txBox="1"/>
          <p:nvPr/>
        </p:nvSpPr>
        <p:spPr>
          <a:xfrm>
            <a:off x="6855072" y="1556312"/>
            <a:ext cx="4336804" cy="2308324"/>
          </a:xfrm>
          <a:prstGeom prst="rect">
            <a:avLst/>
          </a:prstGeom>
          <a:noFill/>
        </p:spPr>
        <p:txBody>
          <a:bodyPr wrap="square" numCol="1" rtlCol="0">
            <a:spAutoFit/>
          </a:bodyPr>
          <a:lstStyle/>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Two or more incidents</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Substantial Emotional Distress, or </a:t>
            </a:r>
          </a:p>
          <a:p>
            <a:pPr marL="285750" indent="-285750" algn="just">
              <a:buFont typeface="Arial" panose="020B0604020202020204" pitchFamily="34" charset="0"/>
              <a:buChar char="•"/>
            </a:pPr>
            <a:r>
              <a:rPr lang="en-US" sz="2400" dirty="0">
                <a:solidFill>
                  <a:srgbClr val="002060"/>
                </a:solidFill>
                <a:cs typeface="Times New Roman" panose="02020603050405020304" pitchFamily="18" charset="0"/>
              </a:rPr>
              <a:t>Belief that someone’s safety is being threatened. </a:t>
            </a:r>
          </a:p>
          <a:p>
            <a:pPr algn="just"/>
            <a:endParaRPr lang="en-US" sz="2400" dirty="0">
              <a:solidFill>
                <a:srgbClr val="002060"/>
              </a:solidFill>
              <a:cs typeface="Times New Roman" panose="02020603050405020304" pitchFamily="18" charset="0"/>
            </a:endParaRPr>
          </a:p>
        </p:txBody>
      </p:sp>
      <p:sp>
        <p:nvSpPr>
          <p:cNvPr id="10" name="TextBox 9">
            <a:extLst>
              <a:ext uri="{FF2B5EF4-FFF2-40B4-BE49-F238E27FC236}">
                <a16:creationId xmlns:a16="http://schemas.microsoft.com/office/drawing/2014/main" id="{EE329CC8-E513-44BF-B5EF-A6CCD640BEB8}"/>
              </a:ext>
            </a:extLst>
          </p:cNvPr>
          <p:cNvSpPr txBox="1"/>
          <p:nvPr/>
        </p:nvSpPr>
        <p:spPr>
          <a:xfrm>
            <a:off x="2591589" y="4576924"/>
            <a:ext cx="8196566" cy="2000548"/>
          </a:xfrm>
          <a:prstGeom prst="rect">
            <a:avLst/>
          </a:prstGeom>
          <a:noFill/>
        </p:spPr>
        <p:txBody>
          <a:bodyPr wrap="square" numCol="1" rtlCol="0">
            <a:spAutoFit/>
          </a:bodyPr>
          <a:lstStyle/>
          <a:p>
            <a:pPr algn="just"/>
            <a:r>
              <a:rPr lang="en-US" sz="2000" dirty="0">
                <a:solidFill>
                  <a:srgbClr val="002060"/>
                </a:solidFill>
                <a:cs typeface="Times New Roman" panose="02020603050405020304" pitchFamily="18" charset="0"/>
              </a:rPr>
              <a:t>Can include:</a:t>
            </a:r>
          </a:p>
          <a:p>
            <a:pPr marL="285750" indent="-285750" algn="just">
              <a:buFont typeface="Arial" panose="020B0604020202020204" pitchFamily="34" charset="0"/>
              <a:buChar char="•"/>
            </a:pPr>
            <a:r>
              <a:rPr lang="en-US" sz="2000" dirty="0">
                <a:solidFill>
                  <a:srgbClr val="002060"/>
                </a:solidFill>
                <a:cs typeface="Times New Roman" panose="02020603050405020304" pitchFamily="18" charset="0"/>
              </a:rPr>
              <a:t>Reports occurring at an off-campus location or another school</a:t>
            </a:r>
          </a:p>
          <a:p>
            <a:pPr marL="285750" indent="-285750" algn="just">
              <a:buFont typeface="Arial" panose="020B0604020202020204" pitchFamily="34" charset="0"/>
              <a:buChar char="•"/>
            </a:pPr>
            <a:r>
              <a:rPr lang="en-US" sz="2000" dirty="0">
                <a:solidFill>
                  <a:srgbClr val="002060"/>
                </a:solidFill>
                <a:cs typeface="Times New Roman" panose="02020603050405020304" pitchFamily="18" charset="0"/>
              </a:rPr>
              <a:t>Reports occurring within a current relationship </a:t>
            </a:r>
          </a:p>
          <a:p>
            <a:pPr marL="285750" indent="-285750" algn="just">
              <a:buFont typeface="Arial" panose="020B0604020202020204" pitchFamily="34" charset="0"/>
              <a:buChar char="•"/>
            </a:pPr>
            <a:r>
              <a:rPr lang="en-US" sz="2000" dirty="0">
                <a:solidFill>
                  <a:srgbClr val="002060"/>
                </a:solidFill>
                <a:cs typeface="Times New Roman" panose="02020603050405020304" pitchFamily="18" charset="0"/>
              </a:rPr>
              <a:t>Reports involving a third-party</a:t>
            </a:r>
          </a:p>
          <a:p>
            <a:pPr marL="285750" indent="-285750" algn="just">
              <a:buFont typeface="Arial" panose="020B0604020202020204" pitchFamily="34" charset="0"/>
              <a:buChar char="•"/>
            </a:pPr>
            <a:r>
              <a:rPr lang="en-US" sz="2000" dirty="0">
                <a:solidFill>
                  <a:srgbClr val="002060"/>
                </a:solidFill>
                <a:cs typeface="Times New Roman" panose="02020603050405020304" pitchFamily="18" charset="0"/>
              </a:rPr>
              <a:t>Reports involving consent to one sexual activity, but not to another</a:t>
            </a:r>
          </a:p>
          <a:p>
            <a:pPr algn="just"/>
            <a:endParaRPr lang="en-US" sz="2400" dirty="0">
              <a:solidFill>
                <a:srgbClr val="002060"/>
              </a:solidFill>
              <a:cs typeface="Times New Roman" panose="02020603050405020304" pitchFamily="18" charset="0"/>
            </a:endParaRPr>
          </a:p>
        </p:txBody>
      </p:sp>
    </p:spTree>
    <p:extLst>
      <p:ext uri="{BB962C8B-B14F-4D97-AF65-F5344CB8AC3E}">
        <p14:creationId xmlns:p14="http://schemas.microsoft.com/office/powerpoint/2010/main" val="1701437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4FB6E-3557-4C76-91E0-9A3E1E7287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EFDDB1-F9DB-445D-AA54-109F78CC7F3E}"/>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B3613D0D-B311-4204-9031-83022CAE6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2E44B95A-52ED-4819-8755-3B7C63F34926}"/>
              </a:ext>
            </a:extLst>
          </p:cNvPr>
          <p:cNvSpPr txBox="1">
            <a:spLocks/>
          </p:cNvSpPr>
          <p:nvPr/>
        </p:nvSpPr>
        <p:spPr>
          <a:xfrm>
            <a:off x="0" y="2682081"/>
            <a:ext cx="12192000" cy="14938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What does Consent look like?</a:t>
            </a:r>
          </a:p>
        </p:txBody>
      </p:sp>
    </p:spTree>
    <p:extLst>
      <p:ext uri="{BB962C8B-B14F-4D97-AF65-F5344CB8AC3E}">
        <p14:creationId xmlns:p14="http://schemas.microsoft.com/office/powerpoint/2010/main" val="2703311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4FB6E-3557-4C76-91E0-9A3E1E7287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EFDDB1-F9DB-445D-AA54-109F78CC7F3E}"/>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B3613D0D-B311-4204-9031-83022CAE6E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5" name="Online Media 1">
            <a:hlinkClick r:id="" action="ppaction://media"/>
            <a:extLst>
              <a:ext uri="{FF2B5EF4-FFF2-40B4-BE49-F238E27FC236}">
                <a16:creationId xmlns:a16="http://schemas.microsoft.com/office/drawing/2014/main" id="{A7DE67D9-EF58-4977-A2B2-BDD38D48A661}"/>
              </a:ext>
            </a:extLst>
          </p:cNvPr>
          <p:cNvPicPr>
            <a:picLocks noRot="1" noChangeAspect="1"/>
          </p:cNvPicPr>
          <p:nvPr>
            <a:videoFile r:link="rId1"/>
          </p:nvPr>
        </p:nvPicPr>
        <p:blipFill>
          <a:blip r:embed="rId4"/>
          <a:stretch>
            <a:fillRect/>
          </a:stretch>
        </p:blipFill>
        <p:spPr>
          <a:xfrm>
            <a:off x="672811" y="273916"/>
            <a:ext cx="11055927" cy="6218959"/>
          </a:xfrm>
          <a:prstGeom prst="rect">
            <a:avLst/>
          </a:prstGeom>
        </p:spPr>
      </p:pic>
    </p:spTree>
    <p:extLst>
      <p:ext uri="{BB962C8B-B14F-4D97-AF65-F5344CB8AC3E}">
        <p14:creationId xmlns:p14="http://schemas.microsoft.com/office/powerpoint/2010/main" val="1674520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4FB6E-3557-4C76-91E0-9A3E1E7287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2EFDDB1-F9DB-445D-AA54-109F78CC7F3E}"/>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B3613D0D-B311-4204-9031-83022CAE6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itle 1">
            <a:extLst>
              <a:ext uri="{FF2B5EF4-FFF2-40B4-BE49-F238E27FC236}">
                <a16:creationId xmlns:a16="http://schemas.microsoft.com/office/drawing/2014/main" id="{F310952C-5227-4484-AFBD-CCA09910D77A}"/>
              </a:ext>
            </a:extLst>
          </p:cNvPr>
          <p:cNvSpPr txBox="1">
            <a:spLocks/>
          </p:cNvSpPr>
          <p:nvPr/>
        </p:nvSpPr>
        <p:spPr>
          <a:xfrm>
            <a:off x="-1" y="516954"/>
            <a:ext cx="12191999"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Consent</a:t>
            </a:r>
          </a:p>
        </p:txBody>
      </p:sp>
      <p:sp>
        <p:nvSpPr>
          <p:cNvPr id="7" name="Content Placeholder 2">
            <a:extLst>
              <a:ext uri="{FF2B5EF4-FFF2-40B4-BE49-F238E27FC236}">
                <a16:creationId xmlns:a16="http://schemas.microsoft.com/office/drawing/2014/main" id="{779ADF9E-BA7B-4840-AA74-87A4915C7E4F}"/>
              </a:ext>
            </a:extLst>
          </p:cNvPr>
          <p:cNvSpPr txBox="1">
            <a:spLocks/>
          </p:cNvSpPr>
          <p:nvPr/>
        </p:nvSpPr>
        <p:spPr bwMode="auto">
          <a:xfrm>
            <a:off x="838199" y="1690688"/>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2800">
                <a:solidFill>
                  <a:srgbClr val="002060"/>
                </a:solidFill>
                <a:cs typeface="Times New Roman" panose="02020603050405020304" pitchFamily="18" charset="0"/>
              </a:rPr>
              <a:t>CLEAR, WORDS, and ACTIONS that creates a MUTUAL AGREEMENT regarding the sexual activity that will take place.</a:t>
            </a:r>
          </a:p>
          <a:p>
            <a:pPr indent="0">
              <a:buFont typeface="Arial" panose="020B0604020202020204" pitchFamily="34" charset="0"/>
              <a:buNone/>
            </a:pPr>
            <a:endParaRPr lang="en-US" sz="2800" dirty="0">
              <a:solidFill>
                <a:srgbClr val="002060"/>
              </a:solidFill>
              <a:cs typeface="Times New Roman" panose="02020603050405020304" pitchFamily="18" charset="0"/>
            </a:endParaRPr>
          </a:p>
        </p:txBody>
      </p:sp>
      <p:sp>
        <p:nvSpPr>
          <p:cNvPr id="8" name="Content Placeholder 3">
            <a:extLst>
              <a:ext uri="{FF2B5EF4-FFF2-40B4-BE49-F238E27FC236}">
                <a16:creationId xmlns:a16="http://schemas.microsoft.com/office/drawing/2014/main" id="{16E1FC60-C6D4-42ED-9806-4B60FB0AD548}"/>
              </a:ext>
            </a:extLst>
          </p:cNvPr>
          <p:cNvSpPr>
            <a:spLocks noGrp="1"/>
          </p:cNvSpPr>
          <p:nvPr/>
        </p:nvSpPr>
        <p:spPr bwMode="auto">
          <a:xfrm>
            <a:off x="1329366" y="2632184"/>
            <a:ext cx="8298610" cy="3248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002060"/>
                </a:solidFill>
                <a:cs typeface="Times New Roman" panose="02020603050405020304" pitchFamily="18" charset="0"/>
              </a:rPr>
              <a:t>Does NOT rely on:</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Threats</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Pressure</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Coercion </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The way someone is dressed</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Flirtatious behavior</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Prior encounters </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Sexual History</a:t>
            </a:r>
          </a:p>
          <a:p>
            <a:endParaRPr lang="en-US" sz="2800" dirty="0">
              <a:solidFill>
                <a:srgbClr val="002060"/>
              </a:solidFill>
            </a:endParaRPr>
          </a:p>
        </p:txBody>
      </p:sp>
      <p:sp>
        <p:nvSpPr>
          <p:cNvPr id="9" name="Content Placeholder 3">
            <a:extLst>
              <a:ext uri="{FF2B5EF4-FFF2-40B4-BE49-F238E27FC236}">
                <a16:creationId xmlns:a16="http://schemas.microsoft.com/office/drawing/2014/main" id="{2BB6EEF4-6E46-4561-B2BF-87812E08C8E5}"/>
              </a:ext>
            </a:extLst>
          </p:cNvPr>
          <p:cNvSpPr>
            <a:spLocks noGrp="1"/>
          </p:cNvSpPr>
          <p:nvPr/>
        </p:nvSpPr>
        <p:spPr bwMode="auto">
          <a:xfrm>
            <a:off x="7044366" y="2608521"/>
            <a:ext cx="8298610" cy="3248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002060"/>
                </a:solidFill>
                <a:cs typeface="Times New Roman" panose="02020603050405020304" pitchFamily="18" charset="0"/>
              </a:rPr>
              <a:t>Sexual Assault Myths:</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Requires physical violence</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Only committed by strangers</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Only committed by men</a:t>
            </a:r>
          </a:p>
          <a:p>
            <a:pPr marL="342900" indent="-342900">
              <a:buFont typeface="Arial" panose="020B0604020202020204" pitchFamily="34" charset="0"/>
              <a:buChar char="•"/>
            </a:pPr>
            <a:r>
              <a:rPr lang="en-US" sz="2400" dirty="0">
                <a:solidFill>
                  <a:srgbClr val="002060"/>
                </a:solidFill>
                <a:cs typeface="Times New Roman" panose="02020603050405020304" pitchFamily="18" charset="0"/>
              </a:rPr>
              <a:t>Does not happen in LGBTQI+ relationships</a:t>
            </a:r>
          </a:p>
          <a:p>
            <a:endParaRPr lang="en-US" sz="2800" dirty="0">
              <a:solidFill>
                <a:srgbClr val="002060"/>
              </a:solidFill>
            </a:endParaRPr>
          </a:p>
        </p:txBody>
      </p:sp>
      <p:sp>
        <p:nvSpPr>
          <p:cNvPr id="10" name="TextBox 9">
            <a:extLst>
              <a:ext uri="{FF2B5EF4-FFF2-40B4-BE49-F238E27FC236}">
                <a16:creationId xmlns:a16="http://schemas.microsoft.com/office/drawing/2014/main" id="{D64EC536-5DD8-4BD2-BAD4-2DCCF109FE32}"/>
              </a:ext>
            </a:extLst>
          </p:cNvPr>
          <p:cNvSpPr txBox="1"/>
          <p:nvPr/>
        </p:nvSpPr>
        <p:spPr>
          <a:xfrm>
            <a:off x="166140" y="6467533"/>
            <a:ext cx="11483788" cy="400110"/>
          </a:xfrm>
          <a:prstGeom prst="rect">
            <a:avLst/>
          </a:prstGeom>
          <a:noFill/>
        </p:spPr>
        <p:txBody>
          <a:bodyPr wrap="square" rtlCol="0">
            <a:spAutoFit/>
          </a:bodyPr>
          <a:lstStyle/>
          <a:p>
            <a:pPr algn="just"/>
            <a:r>
              <a:rPr lang="en-US" sz="2000" dirty="0">
                <a:solidFill>
                  <a:schemeClr val="bg1"/>
                </a:solidFill>
              </a:rPr>
              <a:t>*Look for an ENTHUSIASTIC partner.</a:t>
            </a:r>
          </a:p>
        </p:txBody>
      </p:sp>
    </p:spTree>
    <p:extLst>
      <p:ext uri="{BB962C8B-B14F-4D97-AF65-F5344CB8AC3E}">
        <p14:creationId xmlns:p14="http://schemas.microsoft.com/office/powerpoint/2010/main" val="4202019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5D9CE-ADFD-44A7-AF93-273C04DCE6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29649D-A838-4441-A6CF-63BE225C7EE2}"/>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8198EC88-810D-4CAB-92BE-C80DA202E0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2AED3EC7-4653-45EA-89FF-9B566F70711A}"/>
              </a:ext>
            </a:extLst>
          </p:cNvPr>
          <p:cNvSpPr txBox="1">
            <a:spLocks/>
          </p:cNvSpPr>
          <p:nvPr/>
        </p:nvSpPr>
        <p:spPr>
          <a:xfrm>
            <a:off x="0" y="419160"/>
            <a:ext cx="12192000" cy="10445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What Consent Sounds Like</a:t>
            </a:r>
          </a:p>
        </p:txBody>
      </p:sp>
      <p:sp>
        <p:nvSpPr>
          <p:cNvPr id="6" name="Content Placeholder 2">
            <a:extLst>
              <a:ext uri="{FF2B5EF4-FFF2-40B4-BE49-F238E27FC236}">
                <a16:creationId xmlns:a16="http://schemas.microsoft.com/office/drawing/2014/main" id="{40FDC444-4EEC-4861-9931-BE015E90F3AF}"/>
              </a:ext>
            </a:extLst>
          </p:cNvPr>
          <p:cNvSpPr txBox="1">
            <a:spLocks/>
          </p:cNvSpPr>
          <p:nvPr/>
        </p:nvSpPr>
        <p:spPr>
          <a:xfrm>
            <a:off x="1190656" y="1538288"/>
            <a:ext cx="4038600" cy="487680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002060"/>
                </a:solidFill>
              </a:rPr>
              <a:t>Starting the conversation…</a:t>
            </a:r>
          </a:p>
          <a:p>
            <a:r>
              <a:rPr lang="en-US">
                <a:solidFill>
                  <a:srgbClr val="002060"/>
                </a:solidFill>
              </a:rPr>
              <a:t>What are you into?</a:t>
            </a:r>
          </a:p>
          <a:p>
            <a:r>
              <a:rPr lang="en-US">
                <a:solidFill>
                  <a:srgbClr val="002060"/>
                </a:solidFill>
              </a:rPr>
              <a:t>I’m really enjoying our time together, do you mind if I…?</a:t>
            </a:r>
          </a:p>
          <a:p>
            <a:r>
              <a:rPr lang="en-US">
                <a:solidFill>
                  <a:srgbClr val="002060"/>
                </a:solidFill>
              </a:rPr>
              <a:t>Do you want to…?</a:t>
            </a:r>
          </a:p>
          <a:p>
            <a:r>
              <a:rPr lang="en-US" i="1">
                <a:solidFill>
                  <a:srgbClr val="002060"/>
                </a:solidFill>
              </a:rPr>
              <a:t>Raise your hand if you wanna go have sex!”</a:t>
            </a:r>
          </a:p>
          <a:p>
            <a:r>
              <a:rPr lang="en-US" i="1">
                <a:solidFill>
                  <a:srgbClr val="002060"/>
                </a:solidFill>
              </a:rPr>
              <a:t>“Where do you want to be touched?” </a:t>
            </a:r>
            <a:endParaRPr lang="en-US">
              <a:solidFill>
                <a:srgbClr val="002060"/>
              </a:solidFill>
            </a:endParaRPr>
          </a:p>
          <a:p>
            <a:r>
              <a:rPr lang="en-US" i="1">
                <a:solidFill>
                  <a:srgbClr val="002060"/>
                </a:solidFill>
              </a:rPr>
              <a:t>“How can I make you feel good?” </a:t>
            </a:r>
            <a:endParaRPr lang="en-US">
              <a:solidFill>
                <a:srgbClr val="002060"/>
              </a:solidFill>
            </a:endParaRPr>
          </a:p>
          <a:p>
            <a:r>
              <a:rPr lang="en-US" i="1">
                <a:solidFill>
                  <a:srgbClr val="002060"/>
                </a:solidFill>
              </a:rPr>
              <a:t>“What do you want to do together tonight?”</a:t>
            </a:r>
            <a:endParaRPr lang="en-US">
              <a:solidFill>
                <a:srgbClr val="002060"/>
              </a:solidFill>
            </a:endParaRPr>
          </a:p>
          <a:p>
            <a:r>
              <a:rPr lang="en-US" i="1">
                <a:solidFill>
                  <a:srgbClr val="002060"/>
                </a:solidFill>
              </a:rPr>
              <a:t>“What words do you like to hear about yourself and your body?”</a:t>
            </a:r>
            <a:endParaRPr lang="en-US">
              <a:solidFill>
                <a:srgbClr val="002060"/>
              </a:solidFill>
            </a:endParaRPr>
          </a:p>
          <a:p>
            <a:r>
              <a:rPr lang="en-US" i="1">
                <a:solidFill>
                  <a:srgbClr val="002060"/>
                </a:solidFill>
              </a:rPr>
              <a:t>“What do you like in bed?”</a:t>
            </a:r>
            <a:endParaRPr lang="en-US">
              <a:solidFill>
                <a:srgbClr val="002060"/>
              </a:solidFill>
            </a:endParaRPr>
          </a:p>
          <a:p>
            <a:endParaRPr lang="en-US" dirty="0"/>
          </a:p>
        </p:txBody>
      </p:sp>
      <p:sp>
        <p:nvSpPr>
          <p:cNvPr id="7" name="Content Placeholder 3">
            <a:extLst>
              <a:ext uri="{FF2B5EF4-FFF2-40B4-BE49-F238E27FC236}">
                <a16:creationId xmlns:a16="http://schemas.microsoft.com/office/drawing/2014/main" id="{1BC68DDC-8748-4FED-91CB-8606202BF96C}"/>
              </a:ext>
            </a:extLst>
          </p:cNvPr>
          <p:cNvSpPr txBox="1">
            <a:spLocks/>
          </p:cNvSpPr>
          <p:nvPr/>
        </p:nvSpPr>
        <p:spPr>
          <a:xfrm>
            <a:off x="7033169" y="1538288"/>
            <a:ext cx="3028552" cy="4219575"/>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i="1" dirty="0">
                <a:solidFill>
                  <a:srgbClr val="002060"/>
                </a:solidFill>
              </a:rPr>
              <a:t>Saying No to one thing…</a:t>
            </a:r>
          </a:p>
          <a:p>
            <a:r>
              <a:rPr lang="en-US" i="1" dirty="0">
                <a:solidFill>
                  <a:srgbClr val="002060"/>
                </a:solidFill>
              </a:rPr>
              <a:t>Ooh that’s a three-month-in level thing for me… </a:t>
            </a:r>
            <a:endParaRPr lang="en-US" dirty="0">
              <a:solidFill>
                <a:srgbClr val="002060"/>
              </a:solidFill>
            </a:endParaRPr>
          </a:p>
          <a:p>
            <a:r>
              <a:rPr lang="en-US" i="1" dirty="0">
                <a:solidFill>
                  <a:srgbClr val="002060"/>
                </a:solidFill>
              </a:rPr>
              <a:t>I’m not really feeling that, but maybe we can do this? </a:t>
            </a:r>
            <a:endParaRPr lang="en-US" dirty="0">
              <a:solidFill>
                <a:srgbClr val="002060"/>
              </a:solidFill>
            </a:endParaRPr>
          </a:p>
          <a:p>
            <a:r>
              <a:rPr lang="en-US" i="1" dirty="0">
                <a:solidFill>
                  <a:srgbClr val="002060"/>
                </a:solidFill>
              </a:rPr>
              <a:t>Hang on, I want to take a break for a second. </a:t>
            </a:r>
            <a:endParaRPr lang="en-US" dirty="0">
              <a:solidFill>
                <a:srgbClr val="002060"/>
              </a:solidFill>
            </a:endParaRPr>
          </a:p>
          <a:p>
            <a:r>
              <a:rPr lang="en-US" i="1" dirty="0">
                <a:solidFill>
                  <a:srgbClr val="002060"/>
                </a:solidFill>
              </a:rPr>
              <a:t>I’m really not into that, but I do like…</a:t>
            </a:r>
            <a:endParaRPr lang="en-US" dirty="0">
              <a:solidFill>
                <a:srgbClr val="002060"/>
              </a:solidFill>
            </a:endParaRPr>
          </a:p>
          <a:p>
            <a:r>
              <a:rPr lang="en-US" i="1" dirty="0">
                <a:solidFill>
                  <a:srgbClr val="002060"/>
                </a:solidFill>
              </a:rPr>
              <a:t>That makes me uncomfortable, but what if we… </a:t>
            </a:r>
            <a:endParaRPr lang="en-US" dirty="0">
              <a:solidFill>
                <a:srgbClr val="002060"/>
              </a:solidFill>
            </a:endParaRPr>
          </a:p>
          <a:p>
            <a:endParaRPr lang="en-US" dirty="0"/>
          </a:p>
        </p:txBody>
      </p:sp>
      <p:sp>
        <p:nvSpPr>
          <p:cNvPr id="8" name="Rectangle 7">
            <a:extLst>
              <a:ext uri="{FF2B5EF4-FFF2-40B4-BE49-F238E27FC236}">
                <a16:creationId xmlns:a16="http://schemas.microsoft.com/office/drawing/2014/main" id="{5BCFE505-D102-4FAF-B7AF-9606ACD2E8E1}"/>
              </a:ext>
            </a:extLst>
          </p:cNvPr>
          <p:cNvSpPr/>
          <p:nvPr/>
        </p:nvSpPr>
        <p:spPr>
          <a:xfrm>
            <a:off x="7033169" y="5486013"/>
            <a:ext cx="4572000" cy="276999"/>
          </a:xfrm>
          <a:prstGeom prst="rect">
            <a:avLst/>
          </a:prstGeom>
        </p:spPr>
        <p:txBody>
          <a:bodyPr>
            <a:spAutoFit/>
          </a:bodyPr>
          <a:lstStyle/>
          <a:p>
            <a:r>
              <a:rPr lang="en-US" sz="1200" dirty="0">
                <a:solidFill>
                  <a:srgbClr val="002060"/>
                </a:solidFill>
              </a:rPr>
              <a:t>http://thesaltcollective.org/make-consent-sexy/</a:t>
            </a:r>
          </a:p>
        </p:txBody>
      </p:sp>
    </p:spTree>
    <p:extLst>
      <p:ext uri="{BB962C8B-B14F-4D97-AF65-F5344CB8AC3E}">
        <p14:creationId xmlns:p14="http://schemas.microsoft.com/office/powerpoint/2010/main" val="2621790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C18CE-ADD3-446A-9017-49501445E06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C4030C-A83C-434D-90B3-020B2DBB8EFF}"/>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54E393A6-A777-458E-A35F-04EF5BC77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D87C80E1-C71B-4A20-A533-9C6242E6B753}"/>
              </a:ext>
            </a:extLst>
          </p:cNvPr>
          <p:cNvSpPr txBox="1">
            <a:spLocks/>
          </p:cNvSpPr>
          <p:nvPr/>
        </p:nvSpPr>
        <p:spPr>
          <a:xfrm>
            <a:off x="1" y="1003600"/>
            <a:ext cx="12192000"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rPr>
              <a:t>Scenario </a:t>
            </a:r>
          </a:p>
        </p:txBody>
      </p:sp>
      <p:sp>
        <p:nvSpPr>
          <p:cNvPr id="6" name="Rectangle 5">
            <a:extLst>
              <a:ext uri="{FF2B5EF4-FFF2-40B4-BE49-F238E27FC236}">
                <a16:creationId xmlns:a16="http://schemas.microsoft.com/office/drawing/2014/main" id="{6DD09759-8B37-4BF1-A8F5-F290D8FB1CFC}"/>
              </a:ext>
            </a:extLst>
          </p:cNvPr>
          <p:cNvSpPr/>
          <p:nvPr/>
        </p:nvSpPr>
        <p:spPr>
          <a:xfrm>
            <a:off x="476987" y="2477809"/>
            <a:ext cx="11715014" cy="2554545"/>
          </a:xfrm>
          <a:prstGeom prst="rect">
            <a:avLst/>
          </a:prstGeom>
        </p:spPr>
        <p:txBody>
          <a:bodyPr wrap="square">
            <a:spAutoFit/>
          </a:bodyPr>
          <a:lstStyle/>
          <a:p>
            <a:r>
              <a:rPr lang="en-US" sz="3200" dirty="0">
                <a:solidFill>
                  <a:srgbClr val="002060"/>
                </a:solidFill>
              </a:rPr>
              <a:t>A is in the locker room with B.</a:t>
            </a:r>
          </a:p>
          <a:p>
            <a:r>
              <a:rPr lang="en-US" sz="3200" dirty="0">
                <a:solidFill>
                  <a:srgbClr val="002060"/>
                </a:solidFill>
              </a:rPr>
              <a:t>A asks B if they want to see something on their phone.</a:t>
            </a:r>
          </a:p>
          <a:p>
            <a:r>
              <a:rPr lang="en-US" sz="3200" dirty="0">
                <a:solidFill>
                  <a:srgbClr val="002060"/>
                </a:solidFill>
              </a:rPr>
              <a:t>A shows B a naked picture of someone they went out with.</a:t>
            </a:r>
          </a:p>
          <a:p>
            <a:r>
              <a:rPr lang="en-US" sz="3200" dirty="0">
                <a:solidFill>
                  <a:srgbClr val="002060"/>
                </a:solidFill>
              </a:rPr>
              <a:t>A mentions they took the picture during a sexual encounter.  </a:t>
            </a:r>
          </a:p>
          <a:p>
            <a:r>
              <a:rPr lang="en-US" sz="3200" dirty="0">
                <a:solidFill>
                  <a:srgbClr val="002060"/>
                </a:solidFill>
              </a:rPr>
              <a:t>B asks A for the picture and A share’s the picture.</a:t>
            </a:r>
          </a:p>
        </p:txBody>
      </p:sp>
    </p:spTree>
    <p:extLst>
      <p:ext uri="{BB962C8B-B14F-4D97-AF65-F5344CB8AC3E}">
        <p14:creationId xmlns:p14="http://schemas.microsoft.com/office/powerpoint/2010/main" val="1413475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E415-E5CC-47AB-907C-54C1335BF1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904F5C4-033E-4490-973A-6E33C779B2D2}"/>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877A9946-A0A8-4105-AEE6-4E08F52458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16B84D69-6A25-467D-91C9-10E06465D5F4}"/>
              </a:ext>
            </a:extLst>
          </p:cNvPr>
          <p:cNvSpPr txBox="1">
            <a:spLocks/>
          </p:cNvSpPr>
          <p:nvPr/>
        </p:nvSpPr>
        <p:spPr>
          <a:xfrm>
            <a:off x="0" y="979487"/>
            <a:ext cx="12192000"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Alcohol and Consent</a:t>
            </a:r>
          </a:p>
        </p:txBody>
      </p:sp>
      <p:sp>
        <p:nvSpPr>
          <p:cNvPr id="6" name="Content Placeholder 2">
            <a:extLst>
              <a:ext uri="{FF2B5EF4-FFF2-40B4-BE49-F238E27FC236}">
                <a16:creationId xmlns:a16="http://schemas.microsoft.com/office/drawing/2014/main" id="{66A085CE-E710-4E4C-8121-AF742EAAF053}"/>
              </a:ext>
            </a:extLst>
          </p:cNvPr>
          <p:cNvSpPr txBox="1">
            <a:spLocks/>
          </p:cNvSpPr>
          <p:nvPr/>
        </p:nvSpPr>
        <p:spPr bwMode="auto">
          <a:xfrm>
            <a:off x="838200" y="2209899"/>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2400" u="sng">
                <a:solidFill>
                  <a:srgbClr val="002060"/>
                </a:solidFill>
                <a:cs typeface="Times New Roman" panose="02020603050405020304" pitchFamily="18" charset="0"/>
              </a:rPr>
              <a:t>Incapacity</a:t>
            </a:r>
            <a:r>
              <a:rPr lang="en-US" sz="2400">
                <a:solidFill>
                  <a:srgbClr val="002060"/>
                </a:solidFill>
                <a:cs typeface="Times New Roman" panose="02020603050405020304" pitchFamily="18" charset="0"/>
              </a:rPr>
              <a:t> - A state in which a person, due to a disability, the use of alcohol or drugs, being asleep, or for any other reason, is not capable of making rational decisions about consent to sexual activity and recognizing the consequences of their decision. </a:t>
            </a:r>
            <a:endParaRPr lang="en-US" sz="2400" dirty="0">
              <a:solidFill>
                <a:srgbClr val="002060"/>
              </a:solidFill>
              <a:cs typeface="Times New Roman" panose="02020603050405020304" pitchFamily="18" charset="0"/>
            </a:endParaRPr>
          </a:p>
        </p:txBody>
      </p:sp>
      <p:sp>
        <p:nvSpPr>
          <p:cNvPr id="7" name="TextBox 6">
            <a:extLst>
              <a:ext uri="{FF2B5EF4-FFF2-40B4-BE49-F238E27FC236}">
                <a16:creationId xmlns:a16="http://schemas.microsoft.com/office/drawing/2014/main" id="{32B14E2B-6C34-44D7-80F9-2E074D23A156}"/>
              </a:ext>
            </a:extLst>
          </p:cNvPr>
          <p:cNvSpPr txBox="1"/>
          <p:nvPr/>
        </p:nvSpPr>
        <p:spPr>
          <a:xfrm>
            <a:off x="89940" y="6492875"/>
            <a:ext cx="11483788" cy="400110"/>
          </a:xfrm>
          <a:prstGeom prst="rect">
            <a:avLst/>
          </a:prstGeom>
          <a:noFill/>
        </p:spPr>
        <p:txBody>
          <a:bodyPr wrap="square" rtlCol="0">
            <a:spAutoFit/>
          </a:bodyPr>
          <a:lstStyle/>
          <a:p>
            <a:pPr algn="just"/>
            <a:r>
              <a:rPr lang="en-US" sz="2000" dirty="0">
                <a:solidFill>
                  <a:schemeClr val="bg1"/>
                </a:solidFill>
              </a:rPr>
              <a:t>*It DOES NOT matter who initiates sexual activity.</a:t>
            </a:r>
          </a:p>
        </p:txBody>
      </p:sp>
      <p:sp>
        <p:nvSpPr>
          <p:cNvPr id="11" name="Content Placeholder 3">
            <a:extLst>
              <a:ext uri="{FF2B5EF4-FFF2-40B4-BE49-F238E27FC236}">
                <a16:creationId xmlns:a16="http://schemas.microsoft.com/office/drawing/2014/main" id="{0D01B227-71D6-4A63-B724-C55B295D5EBC}"/>
              </a:ext>
            </a:extLst>
          </p:cNvPr>
          <p:cNvSpPr>
            <a:spLocks noGrp="1"/>
          </p:cNvSpPr>
          <p:nvPr/>
        </p:nvSpPr>
        <p:spPr bwMode="auto">
          <a:xfrm>
            <a:off x="2331521" y="3974997"/>
            <a:ext cx="7528955" cy="158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Slurred Speech</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Vomiting</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Can’t walk without help</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Odor of alcohol</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Combativeness</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Emotional Volatility</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Confusion of basic facts (day of the week, etc.)</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Passing out</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Can’t focus on surroundings</a:t>
            </a:r>
          </a:p>
          <a:p>
            <a:endParaRPr lang="en-US" sz="1600" dirty="0">
              <a:solidFill>
                <a:srgbClr val="002060"/>
              </a:solidFill>
            </a:endParaRPr>
          </a:p>
        </p:txBody>
      </p:sp>
    </p:spTree>
    <p:extLst>
      <p:ext uri="{BB962C8B-B14F-4D97-AF65-F5344CB8AC3E}">
        <p14:creationId xmlns:p14="http://schemas.microsoft.com/office/powerpoint/2010/main" val="3266482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E415-E5CC-47AB-907C-54C1335BF1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904F5C4-033E-4490-973A-6E33C779B2D2}"/>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877A9946-A0A8-4105-AEE6-4E08F52458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DB7F312A-9C48-4674-A218-C0D471E3F88E}"/>
              </a:ext>
            </a:extLst>
          </p:cNvPr>
          <p:cNvSpPr txBox="1">
            <a:spLocks/>
          </p:cNvSpPr>
          <p:nvPr/>
        </p:nvSpPr>
        <p:spPr>
          <a:xfrm>
            <a:off x="-1" y="882870"/>
            <a:ext cx="12192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Drinking Facts</a:t>
            </a:r>
            <a:endParaRPr lang="en-US" sz="4800" b="1" dirty="0">
              <a:solidFill>
                <a:srgbClr val="FF0000"/>
              </a:solidFill>
              <a:latin typeface="+mn-lt"/>
              <a:cs typeface="Aharoni" panose="02010803020104030203" pitchFamily="2" charset="-79"/>
            </a:endParaRPr>
          </a:p>
        </p:txBody>
      </p:sp>
      <p:pic>
        <p:nvPicPr>
          <p:cNvPr id="6" name="table">
            <a:extLst>
              <a:ext uri="{FF2B5EF4-FFF2-40B4-BE49-F238E27FC236}">
                <a16:creationId xmlns:a16="http://schemas.microsoft.com/office/drawing/2014/main" id="{DE4E4206-4806-4EAA-BE11-85A3DBC6BA0F}"/>
              </a:ext>
            </a:extLst>
          </p:cNvPr>
          <p:cNvPicPr>
            <a:picLocks noChangeAspect="1"/>
          </p:cNvPicPr>
          <p:nvPr/>
        </p:nvPicPr>
        <p:blipFill>
          <a:blip r:embed="rId3"/>
          <a:stretch>
            <a:fillRect/>
          </a:stretch>
        </p:blipFill>
        <p:spPr>
          <a:xfrm>
            <a:off x="2622825" y="2015978"/>
            <a:ext cx="6609558" cy="1849120"/>
          </a:xfrm>
          <a:prstGeom prst="rect">
            <a:avLst/>
          </a:prstGeom>
        </p:spPr>
      </p:pic>
      <p:sp>
        <p:nvSpPr>
          <p:cNvPr id="7" name="TextBox 6">
            <a:extLst>
              <a:ext uri="{FF2B5EF4-FFF2-40B4-BE49-F238E27FC236}">
                <a16:creationId xmlns:a16="http://schemas.microsoft.com/office/drawing/2014/main" id="{9EE3C7AA-57C3-42F2-8B84-5335B31816B7}"/>
              </a:ext>
            </a:extLst>
          </p:cNvPr>
          <p:cNvSpPr txBox="1"/>
          <p:nvPr/>
        </p:nvSpPr>
        <p:spPr>
          <a:xfrm>
            <a:off x="1589671" y="4137874"/>
            <a:ext cx="4965508"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002060"/>
                </a:solidFill>
              </a:rPr>
              <a:t>Other factors that you may not know: </a:t>
            </a:r>
          </a:p>
          <a:p>
            <a:endParaRPr lang="en-US" sz="2400" dirty="0">
              <a:solidFill>
                <a:srgbClr val="002060"/>
              </a:solidFill>
            </a:endParaRPr>
          </a:p>
          <a:p>
            <a:pPr marL="285750" indent="-285750">
              <a:buFont typeface="Arial" panose="020B0604020202020204" pitchFamily="34" charset="0"/>
              <a:buChar char="•"/>
            </a:pPr>
            <a:r>
              <a:rPr lang="en-US" sz="2400" dirty="0">
                <a:solidFill>
                  <a:srgbClr val="002060"/>
                </a:solidFill>
              </a:rPr>
              <a:t>History of Drinking</a:t>
            </a:r>
          </a:p>
          <a:p>
            <a:pPr marL="285750" indent="-285750">
              <a:buFont typeface="Arial" panose="020B0604020202020204" pitchFamily="34" charset="0"/>
              <a:buChar char="•"/>
            </a:pPr>
            <a:r>
              <a:rPr lang="en-US" sz="2400" dirty="0">
                <a:solidFill>
                  <a:srgbClr val="002060"/>
                </a:solidFill>
              </a:rPr>
              <a:t>Weight</a:t>
            </a:r>
          </a:p>
          <a:p>
            <a:pPr marL="285750" indent="-285750">
              <a:buFont typeface="Arial" panose="020B0604020202020204" pitchFamily="34" charset="0"/>
              <a:buChar char="•"/>
            </a:pPr>
            <a:r>
              <a:rPr lang="en-US" sz="2400" dirty="0">
                <a:solidFill>
                  <a:srgbClr val="002060"/>
                </a:solidFill>
              </a:rPr>
              <a:t>Age	</a:t>
            </a:r>
          </a:p>
        </p:txBody>
      </p:sp>
      <p:sp>
        <p:nvSpPr>
          <p:cNvPr id="8" name="TextBox 7">
            <a:extLst>
              <a:ext uri="{FF2B5EF4-FFF2-40B4-BE49-F238E27FC236}">
                <a16:creationId xmlns:a16="http://schemas.microsoft.com/office/drawing/2014/main" id="{738436DD-AC2C-48E4-8D5F-78B6E6CE2441}"/>
              </a:ext>
            </a:extLst>
          </p:cNvPr>
          <p:cNvSpPr txBox="1"/>
          <p:nvPr/>
        </p:nvSpPr>
        <p:spPr>
          <a:xfrm>
            <a:off x="6698007" y="4140132"/>
            <a:ext cx="4880435"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solidFill>
                <a:srgbClr val="002060"/>
              </a:solidFill>
            </a:endParaRPr>
          </a:p>
          <a:p>
            <a:endParaRPr lang="en-US" sz="2400" dirty="0">
              <a:solidFill>
                <a:srgbClr val="002060"/>
              </a:solidFill>
            </a:endParaRPr>
          </a:p>
          <a:p>
            <a:pPr marL="285750" indent="-285750">
              <a:buFont typeface="Arial" panose="020B0604020202020204" pitchFamily="34" charset="0"/>
              <a:buChar char="•"/>
            </a:pPr>
            <a:r>
              <a:rPr lang="en-US" sz="2400" dirty="0">
                <a:solidFill>
                  <a:srgbClr val="002060"/>
                </a:solidFill>
              </a:rPr>
              <a:t>Drinking on an Empty Stomach</a:t>
            </a:r>
          </a:p>
          <a:p>
            <a:pPr marL="285750" indent="-285750">
              <a:buFont typeface="Arial" panose="020B0604020202020204" pitchFamily="34" charset="0"/>
              <a:buChar char="•"/>
            </a:pPr>
            <a:r>
              <a:rPr lang="en-US" sz="2400" dirty="0">
                <a:solidFill>
                  <a:srgbClr val="002060"/>
                </a:solidFill>
              </a:rPr>
              <a:t>Amount of Time the Drinks were Consumed</a:t>
            </a:r>
          </a:p>
        </p:txBody>
      </p:sp>
    </p:spTree>
    <p:extLst>
      <p:ext uri="{BB962C8B-B14F-4D97-AF65-F5344CB8AC3E}">
        <p14:creationId xmlns:p14="http://schemas.microsoft.com/office/powerpoint/2010/main" val="3463732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7D6F6-C1ED-45D3-968D-888772F453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27FCEE-1624-4B06-AE04-A47DF7B65939}"/>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2661136B-1847-4926-96B0-8CAE8BC1D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extBox 4">
            <a:extLst>
              <a:ext uri="{FF2B5EF4-FFF2-40B4-BE49-F238E27FC236}">
                <a16:creationId xmlns:a16="http://schemas.microsoft.com/office/drawing/2014/main" id="{8C4A7998-C042-46D3-9A34-389D71EB65FC}"/>
              </a:ext>
            </a:extLst>
          </p:cNvPr>
          <p:cNvSpPr txBox="1"/>
          <p:nvPr/>
        </p:nvSpPr>
        <p:spPr>
          <a:xfrm>
            <a:off x="1510747" y="2418232"/>
            <a:ext cx="9409043" cy="30469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solidFill>
                  <a:srgbClr val="002060"/>
                </a:solidFill>
              </a:rPr>
              <a:t>What is the number one drug found in incidents of sexual assault?</a:t>
            </a:r>
          </a:p>
          <a:p>
            <a:pPr marL="800100" lvl="1" indent="-342900">
              <a:buFont typeface="Arial" panose="020B0604020202020204" pitchFamily="34" charset="0"/>
              <a:buChar char="•"/>
            </a:pPr>
            <a:r>
              <a:rPr lang="en-US" sz="2400" dirty="0">
                <a:solidFill>
                  <a:srgbClr val="FF0000"/>
                </a:solidFill>
              </a:rPr>
              <a:t>Alcohol</a:t>
            </a:r>
          </a:p>
          <a:p>
            <a:pPr marL="342900" indent="-342900">
              <a:buFont typeface="Arial" panose="020B0604020202020204" pitchFamily="34" charset="0"/>
              <a:buChar char="•"/>
            </a:pPr>
            <a:r>
              <a:rPr lang="en-US" sz="2400" dirty="0">
                <a:solidFill>
                  <a:srgbClr val="002060"/>
                </a:solidFill>
              </a:rPr>
              <a:t>How many standard drinks in one red-solo cup of trash can punch?</a:t>
            </a:r>
          </a:p>
          <a:p>
            <a:pPr marL="800100" lvl="1" indent="-342900">
              <a:buFont typeface="Arial" panose="020B0604020202020204" pitchFamily="34" charset="0"/>
              <a:buChar char="•"/>
            </a:pPr>
            <a:r>
              <a:rPr lang="en-US" sz="2400" dirty="0">
                <a:solidFill>
                  <a:srgbClr val="FF0000"/>
                </a:solidFill>
              </a:rPr>
              <a:t>On average 5</a:t>
            </a:r>
            <a:endParaRPr lang="en-US" sz="2400" dirty="0">
              <a:solidFill>
                <a:srgbClr val="002060"/>
              </a:solidFill>
            </a:endParaRPr>
          </a:p>
          <a:p>
            <a:pPr marL="342900" indent="-342900">
              <a:buFont typeface="Arial" panose="020B0604020202020204" pitchFamily="34" charset="0"/>
              <a:buChar char="•"/>
            </a:pPr>
            <a:r>
              <a:rPr lang="en-US" sz="2400" dirty="0">
                <a:solidFill>
                  <a:srgbClr val="002060"/>
                </a:solidFill>
              </a:rPr>
              <a:t>How long do you have to obtain a SANE exam if you think you’ve been drugged?</a:t>
            </a:r>
          </a:p>
          <a:p>
            <a:pPr marL="800100" lvl="1" indent="-342900">
              <a:buFont typeface="Arial" panose="020B0604020202020204" pitchFamily="34" charset="0"/>
              <a:buChar char="•"/>
            </a:pPr>
            <a:r>
              <a:rPr lang="en-US" sz="2400" dirty="0">
                <a:solidFill>
                  <a:srgbClr val="FF0000"/>
                </a:solidFill>
              </a:rPr>
              <a:t>On average 48 hours</a:t>
            </a:r>
          </a:p>
          <a:p>
            <a:pPr lvl="1"/>
            <a:endParaRPr lang="en-US" sz="2400" dirty="0">
              <a:solidFill>
                <a:srgbClr val="FF0000"/>
              </a:solidFill>
            </a:endParaRPr>
          </a:p>
        </p:txBody>
      </p:sp>
      <p:sp>
        <p:nvSpPr>
          <p:cNvPr id="6" name="Title 1">
            <a:extLst>
              <a:ext uri="{FF2B5EF4-FFF2-40B4-BE49-F238E27FC236}">
                <a16:creationId xmlns:a16="http://schemas.microsoft.com/office/drawing/2014/main" id="{F8EF2C0B-4161-4E2A-99FC-EA7473A0B2CC}"/>
              </a:ext>
            </a:extLst>
          </p:cNvPr>
          <p:cNvSpPr txBox="1">
            <a:spLocks/>
          </p:cNvSpPr>
          <p:nvPr/>
        </p:nvSpPr>
        <p:spPr>
          <a:xfrm>
            <a:off x="-1" y="920192"/>
            <a:ext cx="12192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Aharoni" panose="02010803020104030203" pitchFamily="2" charset="-79"/>
              </a:rPr>
              <a:t>DRINKING FACTS</a:t>
            </a:r>
          </a:p>
        </p:txBody>
      </p:sp>
    </p:spTree>
    <p:extLst>
      <p:ext uri="{BB962C8B-B14F-4D97-AF65-F5344CB8AC3E}">
        <p14:creationId xmlns:p14="http://schemas.microsoft.com/office/powerpoint/2010/main" val="4071097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E870-69EB-4F4A-89AB-019BDA842F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F42F29-EB6B-4442-A615-8607ABC59982}"/>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1745DD34-5566-4448-9B9E-6A53A8A88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259621D4-8F32-4F4F-A029-5ED9C51D20BE}"/>
              </a:ext>
            </a:extLst>
          </p:cNvPr>
          <p:cNvSpPr txBox="1">
            <a:spLocks/>
          </p:cNvSpPr>
          <p:nvPr/>
        </p:nvSpPr>
        <p:spPr>
          <a:xfrm>
            <a:off x="0" y="2682081"/>
            <a:ext cx="12192000" cy="14938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rgbClr val="002060"/>
                </a:solidFill>
                <a:latin typeface="+mn-lt"/>
                <a:cs typeface="Times New Roman" panose="02020603050405020304" pitchFamily="18" charset="0"/>
              </a:rPr>
              <a:t>What does a healthy relationship look like?</a:t>
            </a:r>
          </a:p>
        </p:txBody>
      </p:sp>
    </p:spTree>
    <p:extLst>
      <p:ext uri="{BB962C8B-B14F-4D97-AF65-F5344CB8AC3E}">
        <p14:creationId xmlns:p14="http://schemas.microsoft.com/office/powerpoint/2010/main" val="1621978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046B-7685-41EA-825F-73B5518C48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D14CCA-B258-48BA-B888-51C77ABDF3BF}"/>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079ACAA1-DBEE-4B61-84F2-EC3CC059B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extBox 1">
            <a:extLst>
              <a:ext uri="{FF2B5EF4-FFF2-40B4-BE49-F238E27FC236}">
                <a16:creationId xmlns:a16="http://schemas.microsoft.com/office/drawing/2014/main" id="{33B94090-4A7B-439C-B83A-01632AAFCDED}"/>
              </a:ext>
            </a:extLst>
          </p:cNvPr>
          <p:cNvSpPr txBox="1"/>
          <p:nvPr/>
        </p:nvSpPr>
        <p:spPr>
          <a:xfrm>
            <a:off x="8457696" y="2255078"/>
            <a:ext cx="1338764"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u="sng" dirty="0">
                <a:solidFill>
                  <a:srgbClr val="002060"/>
                </a:solidFill>
              </a:rPr>
              <a:t>Healthy</a:t>
            </a:r>
          </a:p>
        </p:txBody>
      </p:sp>
      <p:sp>
        <p:nvSpPr>
          <p:cNvPr id="6" name="TextBox 3">
            <a:extLst>
              <a:ext uri="{FF2B5EF4-FFF2-40B4-BE49-F238E27FC236}">
                <a16:creationId xmlns:a16="http://schemas.microsoft.com/office/drawing/2014/main" id="{71D0B866-F885-4C0D-9964-1E058F666297}"/>
              </a:ext>
            </a:extLst>
          </p:cNvPr>
          <p:cNvSpPr txBox="1"/>
          <p:nvPr/>
        </p:nvSpPr>
        <p:spPr>
          <a:xfrm flipH="1">
            <a:off x="1786038" y="2255078"/>
            <a:ext cx="469075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u="sng" dirty="0">
                <a:solidFill>
                  <a:srgbClr val="002060"/>
                </a:solidFill>
              </a:rPr>
              <a:t>Unhealthy</a:t>
            </a:r>
          </a:p>
        </p:txBody>
      </p:sp>
      <p:sp>
        <p:nvSpPr>
          <p:cNvPr id="7" name="TextBox 5">
            <a:extLst>
              <a:ext uri="{FF2B5EF4-FFF2-40B4-BE49-F238E27FC236}">
                <a16:creationId xmlns:a16="http://schemas.microsoft.com/office/drawing/2014/main" id="{B8667632-38C1-43E5-8466-94F685E3DD82}"/>
              </a:ext>
            </a:extLst>
          </p:cNvPr>
          <p:cNvSpPr txBox="1"/>
          <p:nvPr/>
        </p:nvSpPr>
        <p:spPr>
          <a:xfrm>
            <a:off x="583416" y="3031118"/>
            <a:ext cx="5640780" cy="2308324"/>
          </a:xfrm>
          <a:prstGeom prst="rect">
            <a:avLst/>
          </a:prstGeom>
          <a:noFill/>
        </p:spPr>
        <p:txBody>
          <a:bodyPr wrap="square" numCol="2"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400" dirty="0">
                <a:solidFill>
                  <a:srgbClr val="002060"/>
                </a:solidFill>
              </a:rPr>
              <a:t>Intensity</a:t>
            </a:r>
          </a:p>
          <a:p>
            <a:pPr marL="285750" indent="-285750">
              <a:buFont typeface="Arial" panose="020B0604020202020204" pitchFamily="34" charset="0"/>
              <a:buChar char="•"/>
            </a:pPr>
            <a:r>
              <a:rPr lang="en-US" sz="2400" dirty="0">
                <a:solidFill>
                  <a:srgbClr val="002060"/>
                </a:solidFill>
              </a:rPr>
              <a:t>Possessiveness</a:t>
            </a:r>
          </a:p>
          <a:p>
            <a:pPr marL="285750" indent="-285750">
              <a:buFont typeface="Arial" panose="020B0604020202020204" pitchFamily="34" charset="0"/>
              <a:buChar char="•"/>
            </a:pPr>
            <a:r>
              <a:rPr lang="en-US" sz="2400" dirty="0">
                <a:solidFill>
                  <a:srgbClr val="002060"/>
                </a:solidFill>
              </a:rPr>
              <a:t>Manipulation</a:t>
            </a:r>
          </a:p>
          <a:p>
            <a:pPr marL="285750" indent="-285750">
              <a:buFont typeface="Arial" panose="020B0604020202020204" pitchFamily="34" charset="0"/>
              <a:buChar char="•"/>
            </a:pPr>
            <a:r>
              <a:rPr lang="en-US" sz="2400" dirty="0">
                <a:solidFill>
                  <a:srgbClr val="002060"/>
                </a:solidFill>
              </a:rPr>
              <a:t>Isolation</a:t>
            </a:r>
          </a:p>
          <a:p>
            <a:pPr marL="285750" indent="-285750">
              <a:buFont typeface="Arial" panose="020B0604020202020204" pitchFamily="34" charset="0"/>
              <a:buChar char="•"/>
            </a:pPr>
            <a:r>
              <a:rPr lang="en-US" sz="2400" dirty="0">
                <a:solidFill>
                  <a:srgbClr val="002060"/>
                </a:solidFill>
              </a:rPr>
              <a:t>Sabotage</a:t>
            </a:r>
          </a:p>
          <a:p>
            <a:pPr marL="285750" indent="-285750">
              <a:buFont typeface="Arial" panose="020B0604020202020204" pitchFamily="34" charset="0"/>
              <a:buChar char="•"/>
            </a:pPr>
            <a:r>
              <a:rPr lang="en-US" sz="2400" dirty="0">
                <a:solidFill>
                  <a:srgbClr val="002060"/>
                </a:solidFill>
              </a:rPr>
              <a:t>Belittling</a:t>
            </a:r>
          </a:p>
          <a:p>
            <a:pPr marL="285750" indent="-285750">
              <a:buFont typeface="Arial" panose="020B0604020202020204" pitchFamily="34" charset="0"/>
              <a:buChar char="•"/>
            </a:pPr>
            <a:r>
              <a:rPr lang="en-US" sz="2400" dirty="0">
                <a:solidFill>
                  <a:srgbClr val="002060"/>
                </a:solidFill>
              </a:rPr>
              <a:t>Guilting</a:t>
            </a:r>
          </a:p>
          <a:p>
            <a:pPr marL="285750" indent="-285750">
              <a:buFont typeface="Arial" panose="020B0604020202020204" pitchFamily="34" charset="0"/>
              <a:buChar char="•"/>
            </a:pPr>
            <a:r>
              <a:rPr lang="en-US" sz="2400" dirty="0">
                <a:solidFill>
                  <a:srgbClr val="002060"/>
                </a:solidFill>
              </a:rPr>
              <a:t>Volatility</a:t>
            </a:r>
          </a:p>
          <a:p>
            <a:pPr marL="285750" indent="-285750">
              <a:buFont typeface="Arial" panose="020B0604020202020204" pitchFamily="34" charset="0"/>
              <a:buChar char="•"/>
            </a:pPr>
            <a:r>
              <a:rPr lang="en-US" sz="2400" dirty="0">
                <a:solidFill>
                  <a:srgbClr val="002060"/>
                </a:solidFill>
              </a:rPr>
              <a:t>Deflecting Responsibility </a:t>
            </a:r>
          </a:p>
          <a:p>
            <a:pPr marL="285750" indent="-285750">
              <a:buFont typeface="Arial" panose="020B0604020202020204" pitchFamily="34" charset="0"/>
              <a:buChar char="•"/>
            </a:pPr>
            <a:r>
              <a:rPr lang="en-US" sz="2400" dirty="0">
                <a:solidFill>
                  <a:srgbClr val="002060"/>
                </a:solidFill>
              </a:rPr>
              <a:t>Betrayal </a:t>
            </a:r>
          </a:p>
          <a:p>
            <a:endParaRPr lang="en-US" dirty="0">
              <a:solidFill>
                <a:srgbClr val="002060"/>
              </a:solidFill>
            </a:endParaRPr>
          </a:p>
        </p:txBody>
      </p:sp>
      <p:sp>
        <p:nvSpPr>
          <p:cNvPr id="8" name="TextBox 6">
            <a:extLst>
              <a:ext uri="{FF2B5EF4-FFF2-40B4-BE49-F238E27FC236}">
                <a16:creationId xmlns:a16="http://schemas.microsoft.com/office/drawing/2014/main" id="{DB088AEE-596A-4433-AA38-27DECAE09D1F}"/>
              </a:ext>
            </a:extLst>
          </p:cNvPr>
          <p:cNvSpPr txBox="1"/>
          <p:nvPr/>
        </p:nvSpPr>
        <p:spPr>
          <a:xfrm>
            <a:off x="6387708" y="3031118"/>
            <a:ext cx="5640780" cy="2308324"/>
          </a:xfrm>
          <a:prstGeom prst="rect">
            <a:avLst/>
          </a:prstGeom>
          <a:noFill/>
        </p:spPr>
        <p:txBody>
          <a:bodyPr wrap="square" numCol="2"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solidFill>
                  <a:srgbClr val="002060"/>
                </a:solidFill>
              </a:rPr>
              <a:t>Comfortable Pace</a:t>
            </a:r>
          </a:p>
          <a:p>
            <a:pPr marL="342900" indent="-342900">
              <a:buFont typeface="Arial" panose="020B0604020202020204" pitchFamily="34" charset="0"/>
              <a:buChar char="•"/>
            </a:pPr>
            <a:r>
              <a:rPr lang="en-US" sz="2400" dirty="0">
                <a:solidFill>
                  <a:srgbClr val="002060"/>
                </a:solidFill>
              </a:rPr>
              <a:t>Trust</a:t>
            </a:r>
          </a:p>
          <a:p>
            <a:pPr marL="342900" indent="-342900">
              <a:buFont typeface="Arial" panose="020B0604020202020204" pitchFamily="34" charset="0"/>
              <a:buChar char="•"/>
            </a:pPr>
            <a:r>
              <a:rPr lang="en-US" sz="2400" dirty="0">
                <a:solidFill>
                  <a:srgbClr val="002060"/>
                </a:solidFill>
              </a:rPr>
              <a:t>Honesty</a:t>
            </a:r>
          </a:p>
          <a:p>
            <a:pPr marL="342900" indent="-342900">
              <a:buFont typeface="Arial" panose="020B0604020202020204" pitchFamily="34" charset="0"/>
              <a:buChar char="•"/>
            </a:pPr>
            <a:r>
              <a:rPr lang="en-US" sz="2400" dirty="0">
                <a:solidFill>
                  <a:srgbClr val="002060"/>
                </a:solidFill>
              </a:rPr>
              <a:t>Independence </a:t>
            </a:r>
          </a:p>
          <a:p>
            <a:pPr marL="342900" indent="-342900">
              <a:buFont typeface="Arial" panose="020B0604020202020204" pitchFamily="34" charset="0"/>
              <a:buChar char="•"/>
            </a:pPr>
            <a:r>
              <a:rPr lang="en-US" sz="2400" dirty="0">
                <a:solidFill>
                  <a:srgbClr val="002060"/>
                </a:solidFill>
              </a:rPr>
              <a:t>Respect</a:t>
            </a:r>
          </a:p>
          <a:p>
            <a:pPr marL="342900" indent="-342900">
              <a:buFont typeface="Arial" panose="020B0604020202020204" pitchFamily="34" charset="0"/>
              <a:buChar char="•"/>
            </a:pPr>
            <a:r>
              <a:rPr lang="en-US" sz="2400" dirty="0">
                <a:solidFill>
                  <a:srgbClr val="002060"/>
                </a:solidFill>
              </a:rPr>
              <a:t>Equality</a:t>
            </a:r>
          </a:p>
          <a:p>
            <a:pPr marL="342900" indent="-342900">
              <a:buFont typeface="Arial" panose="020B0604020202020204" pitchFamily="34" charset="0"/>
              <a:buChar char="•"/>
            </a:pPr>
            <a:r>
              <a:rPr lang="en-US" sz="2400" dirty="0">
                <a:solidFill>
                  <a:srgbClr val="002060"/>
                </a:solidFill>
              </a:rPr>
              <a:t>Kindness</a:t>
            </a:r>
          </a:p>
          <a:p>
            <a:pPr marL="342900" indent="-342900">
              <a:buFont typeface="Arial" panose="020B0604020202020204" pitchFamily="34" charset="0"/>
              <a:buChar char="•"/>
            </a:pPr>
            <a:r>
              <a:rPr lang="en-US" sz="2400" dirty="0">
                <a:solidFill>
                  <a:srgbClr val="002060"/>
                </a:solidFill>
              </a:rPr>
              <a:t>Taking Responsibility </a:t>
            </a:r>
          </a:p>
          <a:p>
            <a:pPr marL="342900" indent="-342900">
              <a:buFont typeface="Arial" panose="020B0604020202020204" pitchFamily="34" charset="0"/>
              <a:buChar char="•"/>
            </a:pPr>
            <a:r>
              <a:rPr lang="en-US" sz="2400" dirty="0">
                <a:solidFill>
                  <a:srgbClr val="002060"/>
                </a:solidFill>
              </a:rPr>
              <a:t>Healthy Conflict</a:t>
            </a:r>
          </a:p>
          <a:p>
            <a:pPr marL="342900" indent="-342900">
              <a:buFont typeface="Arial" panose="020B0604020202020204" pitchFamily="34" charset="0"/>
              <a:buChar char="•"/>
            </a:pPr>
            <a:r>
              <a:rPr lang="en-US" sz="2400" dirty="0">
                <a:solidFill>
                  <a:srgbClr val="002060"/>
                </a:solidFill>
              </a:rPr>
              <a:t>Fun</a:t>
            </a:r>
          </a:p>
          <a:p>
            <a:endParaRPr lang="en-US" dirty="0">
              <a:solidFill>
                <a:srgbClr val="002060"/>
              </a:solidFill>
            </a:endParaRPr>
          </a:p>
        </p:txBody>
      </p:sp>
      <p:sp>
        <p:nvSpPr>
          <p:cNvPr id="9" name="Title 1">
            <a:extLst>
              <a:ext uri="{FF2B5EF4-FFF2-40B4-BE49-F238E27FC236}">
                <a16:creationId xmlns:a16="http://schemas.microsoft.com/office/drawing/2014/main" id="{B15E6267-2997-4FD9-AFAC-4E0466089EDE}"/>
              </a:ext>
            </a:extLst>
          </p:cNvPr>
          <p:cNvSpPr txBox="1">
            <a:spLocks/>
          </p:cNvSpPr>
          <p:nvPr/>
        </p:nvSpPr>
        <p:spPr>
          <a:xfrm>
            <a:off x="0" y="1070207"/>
            <a:ext cx="12192000"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Relationships</a:t>
            </a:r>
          </a:p>
        </p:txBody>
      </p:sp>
    </p:spTree>
    <p:extLst>
      <p:ext uri="{BB962C8B-B14F-4D97-AF65-F5344CB8AC3E}">
        <p14:creationId xmlns:p14="http://schemas.microsoft.com/office/powerpoint/2010/main" val="3716385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AFD79-FEF0-4C9D-AC77-177F375F82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694A09-18B3-45D5-BBAC-E009990BC247}"/>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53832A81-6E06-40BA-9057-B25054458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5" name="Online Media 1">
            <a:hlinkClick r:id="" action="ppaction://media"/>
            <a:extLst>
              <a:ext uri="{FF2B5EF4-FFF2-40B4-BE49-F238E27FC236}">
                <a16:creationId xmlns:a16="http://schemas.microsoft.com/office/drawing/2014/main" id="{6F6CB344-2353-43F9-BED9-038EAF72946A}"/>
              </a:ext>
            </a:extLst>
          </p:cNvPr>
          <p:cNvPicPr>
            <a:picLocks noRot="1" noChangeAspect="1"/>
          </p:cNvPicPr>
          <p:nvPr>
            <a:videoFile r:link="rId1"/>
          </p:nvPr>
        </p:nvPicPr>
        <p:blipFill>
          <a:blip r:embed="rId4"/>
          <a:stretch>
            <a:fillRect/>
          </a:stretch>
        </p:blipFill>
        <p:spPr>
          <a:xfrm>
            <a:off x="604682" y="315144"/>
            <a:ext cx="10982633" cy="6177731"/>
          </a:xfrm>
          <a:prstGeom prst="rect">
            <a:avLst/>
          </a:prstGeom>
        </p:spPr>
      </p:pic>
    </p:spTree>
    <p:extLst>
      <p:ext uri="{BB962C8B-B14F-4D97-AF65-F5344CB8AC3E}">
        <p14:creationId xmlns:p14="http://schemas.microsoft.com/office/powerpoint/2010/main" val="275374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5FBDE-36AE-4254-8C14-BCB0D8DFA3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44A363-9967-4524-8C0F-03D6138B8221}"/>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9F5F9E4E-D358-4FEB-9BB2-28C56A0B5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C375F583-9C9C-4DA7-B4B5-E59CBA12FCD0}"/>
              </a:ext>
            </a:extLst>
          </p:cNvPr>
          <p:cNvSpPr txBox="1">
            <a:spLocks/>
          </p:cNvSpPr>
          <p:nvPr/>
        </p:nvSpPr>
        <p:spPr>
          <a:xfrm>
            <a:off x="0" y="979487"/>
            <a:ext cx="12192000"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Safety Tips: Dating</a:t>
            </a:r>
          </a:p>
        </p:txBody>
      </p:sp>
      <p:sp>
        <p:nvSpPr>
          <p:cNvPr id="6" name="Content Placeholder 2">
            <a:extLst>
              <a:ext uri="{FF2B5EF4-FFF2-40B4-BE49-F238E27FC236}">
                <a16:creationId xmlns:a16="http://schemas.microsoft.com/office/drawing/2014/main" id="{7D26852C-E24C-4DEA-956A-591A2D91309D}"/>
              </a:ext>
            </a:extLst>
          </p:cNvPr>
          <p:cNvSpPr txBox="1">
            <a:spLocks/>
          </p:cNvSpPr>
          <p:nvPr/>
        </p:nvSpPr>
        <p:spPr bwMode="auto">
          <a:xfrm>
            <a:off x="838200" y="2209899"/>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2400" dirty="0">
                <a:solidFill>
                  <a:srgbClr val="002060"/>
                </a:solidFill>
                <a:cs typeface="Times New Roman" panose="02020603050405020304" pitchFamily="18" charset="0"/>
              </a:rPr>
              <a:t>Communication is key when setting up boundaries with partners. With online and in-person dating there are also additional safety tips that you can take:</a:t>
            </a:r>
          </a:p>
        </p:txBody>
      </p:sp>
      <p:sp>
        <p:nvSpPr>
          <p:cNvPr id="9" name="Content Placeholder 3">
            <a:extLst>
              <a:ext uri="{FF2B5EF4-FFF2-40B4-BE49-F238E27FC236}">
                <a16:creationId xmlns:a16="http://schemas.microsoft.com/office/drawing/2014/main" id="{546D8C00-FE67-4B95-B6EA-2ADB99A38A47}"/>
              </a:ext>
            </a:extLst>
          </p:cNvPr>
          <p:cNvSpPr>
            <a:spLocks noGrp="1"/>
          </p:cNvSpPr>
          <p:nvPr/>
        </p:nvSpPr>
        <p:spPr bwMode="auto">
          <a:xfrm>
            <a:off x="2279533" y="3431925"/>
            <a:ext cx="7632932" cy="135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Control information</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Public Location</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Transportation</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Share location w/friends</a:t>
            </a:r>
          </a:p>
          <a:p>
            <a:endParaRPr lang="en-US" sz="2000" dirty="0">
              <a:solidFill>
                <a:srgbClr val="002060"/>
              </a:solidFill>
              <a:cs typeface="Times New Roman" panose="02020603050405020304" pitchFamily="18" charset="0"/>
            </a:endParaRP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Have a check-in</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Pay attention to Red flags</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Can communicate boundaries before and during the date</a:t>
            </a:r>
          </a:p>
          <a:p>
            <a:endParaRPr lang="en-US" sz="1600" dirty="0">
              <a:solidFill>
                <a:srgbClr val="002060"/>
              </a:solidFill>
            </a:endParaRPr>
          </a:p>
        </p:txBody>
      </p:sp>
    </p:spTree>
    <p:extLst>
      <p:ext uri="{BB962C8B-B14F-4D97-AF65-F5344CB8AC3E}">
        <p14:creationId xmlns:p14="http://schemas.microsoft.com/office/powerpoint/2010/main" val="3273541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40EC-4F73-45F1-A548-D4F65C76CDC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3E8B09-BF76-474A-956E-66561D36CEAD}"/>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61B71FF6-215E-4D4C-A5AF-D662522EC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E5F14802-B028-485E-8224-F545ADD23B3E}"/>
              </a:ext>
            </a:extLst>
          </p:cNvPr>
          <p:cNvSpPr txBox="1">
            <a:spLocks/>
          </p:cNvSpPr>
          <p:nvPr/>
        </p:nvSpPr>
        <p:spPr>
          <a:xfrm>
            <a:off x="-1" y="1003600"/>
            <a:ext cx="12192001"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rPr>
              <a:t>Scenario </a:t>
            </a:r>
          </a:p>
        </p:txBody>
      </p:sp>
      <p:sp>
        <p:nvSpPr>
          <p:cNvPr id="6" name="Rectangle 5">
            <a:extLst>
              <a:ext uri="{FF2B5EF4-FFF2-40B4-BE49-F238E27FC236}">
                <a16:creationId xmlns:a16="http://schemas.microsoft.com/office/drawing/2014/main" id="{68B12289-D9DF-46F0-956F-5B6F371DB393}"/>
              </a:ext>
            </a:extLst>
          </p:cNvPr>
          <p:cNvSpPr/>
          <p:nvPr/>
        </p:nvSpPr>
        <p:spPr>
          <a:xfrm>
            <a:off x="485436" y="2066400"/>
            <a:ext cx="10515600" cy="4062651"/>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002060"/>
                </a:solidFill>
              </a:rPr>
              <a:t>A and B met during the first few weeks of school.</a:t>
            </a:r>
          </a:p>
          <a:p>
            <a:pPr marL="342900" indent="-342900">
              <a:buFont typeface="Arial" panose="020B0604020202020204" pitchFamily="34" charset="0"/>
              <a:buChar char="•"/>
            </a:pPr>
            <a:r>
              <a:rPr lang="en-US" sz="2400" dirty="0">
                <a:solidFill>
                  <a:srgbClr val="002060"/>
                </a:solidFill>
              </a:rPr>
              <a:t>A asked B for B’s Instagram info.</a:t>
            </a:r>
          </a:p>
          <a:p>
            <a:pPr marL="342900" indent="-342900">
              <a:buFont typeface="Arial" panose="020B0604020202020204" pitchFamily="34" charset="0"/>
              <a:buChar char="•"/>
            </a:pPr>
            <a:r>
              <a:rPr lang="en-US" sz="2400" dirty="0">
                <a:solidFill>
                  <a:srgbClr val="002060"/>
                </a:solidFill>
              </a:rPr>
              <a:t>B seemed to hesitate but sent it anyway.</a:t>
            </a:r>
          </a:p>
          <a:p>
            <a:pPr marL="342900" indent="-342900">
              <a:buFont typeface="Arial" panose="020B0604020202020204" pitchFamily="34" charset="0"/>
              <a:buChar char="•"/>
            </a:pPr>
            <a:r>
              <a:rPr lang="en-US" sz="2400" dirty="0">
                <a:solidFill>
                  <a:srgbClr val="002060"/>
                </a:solidFill>
              </a:rPr>
              <a:t>After a couple of weeks, A asked B out and B said no.</a:t>
            </a:r>
          </a:p>
          <a:p>
            <a:pPr marL="342900" indent="-342900">
              <a:buFont typeface="Arial" panose="020B0604020202020204" pitchFamily="34" charset="0"/>
              <a:buChar char="•"/>
            </a:pPr>
            <a:r>
              <a:rPr lang="en-US" sz="2400" dirty="0">
                <a:solidFill>
                  <a:srgbClr val="002060"/>
                </a:solidFill>
              </a:rPr>
              <a:t>A started sending DMs to B asking why they weren’t interested.  B asked A to stop contacting them.</a:t>
            </a:r>
          </a:p>
          <a:p>
            <a:pPr marL="342900" indent="-342900">
              <a:buFont typeface="Arial" panose="020B0604020202020204" pitchFamily="34" charset="0"/>
              <a:buChar char="•"/>
            </a:pPr>
            <a:r>
              <a:rPr lang="en-US" sz="2400" dirty="0">
                <a:solidFill>
                  <a:srgbClr val="002060"/>
                </a:solidFill>
              </a:rPr>
              <a:t>A doesn’t stop.</a:t>
            </a:r>
          </a:p>
          <a:p>
            <a:pPr marL="342900" indent="-342900">
              <a:buFont typeface="Arial" panose="020B0604020202020204" pitchFamily="34" charset="0"/>
              <a:buChar char="•"/>
            </a:pPr>
            <a:r>
              <a:rPr lang="en-US" sz="2400" dirty="0">
                <a:solidFill>
                  <a:srgbClr val="002060"/>
                </a:solidFill>
              </a:rPr>
              <a:t>B blocked A, so A decided to drive around B’s apartment and find them on campus.</a:t>
            </a:r>
          </a:p>
          <a:p>
            <a:pPr marL="342900" indent="-342900">
              <a:buFont typeface="Arial" panose="020B0604020202020204" pitchFamily="34" charset="0"/>
              <a:buChar char="•"/>
            </a:pPr>
            <a:r>
              <a:rPr lang="en-US" sz="2400" dirty="0">
                <a:solidFill>
                  <a:srgbClr val="002060"/>
                </a:solidFill>
              </a:rPr>
              <a:t>B started receiving gifts at their work. </a:t>
            </a:r>
          </a:p>
          <a:p>
            <a:endParaRPr lang="en-US" dirty="0">
              <a:solidFill>
                <a:srgbClr val="FF0000"/>
              </a:solidFill>
            </a:endParaRPr>
          </a:p>
        </p:txBody>
      </p:sp>
    </p:spTree>
    <p:extLst>
      <p:ext uri="{BB962C8B-B14F-4D97-AF65-F5344CB8AC3E}">
        <p14:creationId xmlns:p14="http://schemas.microsoft.com/office/powerpoint/2010/main" val="2077767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yellow rectangle with yellow lines&#10;&#10;Description automatically generated">
            <a:extLst>
              <a:ext uri="{FF2B5EF4-FFF2-40B4-BE49-F238E27FC236}">
                <a16:creationId xmlns:a16="http://schemas.microsoft.com/office/drawing/2014/main" id="{763A5AF4-B133-4168-84B7-5C57A70D8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EFBB0D89-5148-44F9-93F4-4F4644A4EE2B}"/>
              </a:ext>
            </a:extLst>
          </p:cNvPr>
          <p:cNvSpPr>
            <a:spLocks noGrp="1"/>
          </p:cNvSpPr>
          <p:nvPr>
            <p:ph type="title"/>
          </p:nvPr>
        </p:nvSpPr>
        <p:spPr>
          <a:xfrm>
            <a:off x="0" y="979487"/>
            <a:ext cx="12192000" cy="1044575"/>
          </a:xfrm>
        </p:spPr>
        <p:txBody>
          <a:bodyPr>
            <a:normAutofit/>
          </a:bodyPr>
          <a:lstStyle/>
          <a:p>
            <a:pPr algn="ctr"/>
            <a:r>
              <a:rPr lang="en-US" sz="4800" b="1" dirty="0">
                <a:solidFill>
                  <a:srgbClr val="002060"/>
                </a:solidFill>
                <a:latin typeface="+mn-lt"/>
                <a:cs typeface="Times New Roman" panose="02020603050405020304" pitchFamily="18" charset="0"/>
              </a:rPr>
              <a:t>Safety Planning</a:t>
            </a:r>
          </a:p>
        </p:txBody>
      </p:sp>
      <p:sp>
        <p:nvSpPr>
          <p:cNvPr id="13" name="Content Placeholder 2">
            <a:extLst>
              <a:ext uri="{FF2B5EF4-FFF2-40B4-BE49-F238E27FC236}">
                <a16:creationId xmlns:a16="http://schemas.microsoft.com/office/drawing/2014/main" id="{74E187BA-2E05-4E12-950D-75F07339EE48}"/>
              </a:ext>
            </a:extLst>
          </p:cNvPr>
          <p:cNvSpPr>
            <a:spLocks noGrp="1"/>
          </p:cNvSpPr>
          <p:nvPr>
            <p:ph idx="1"/>
          </p:nvPr>
        </p:nvSpPr>
        <p:spPr bwMode="auto">
          <a:xfrm>
            <a:off x="838200" y="2209899"/>
            <a:ext cx="10515600"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dirty="0">
                <a:solidFill>
                  <a:srgbClr val="002060"/>
                </a:solidFill>
                <a:cs typeface="Times New Roman" panose="02020603050405020304" pitchFamily="18" charset="0"/>
              </a:rPr>
              <a:t>During a break-up there can be safety issues if the relationship was unhealthy. Safety planning may involve:</a:t>
            </a:r>
          </a:p>
        </p:txBody>
      </p:sp>
      <p:sp>
        <p:nvSpPr>
          <p:cNvPr id="14" name="Content Placeholder 3">
            <a:extLst>
              <a:ext uri="{FF2B5EF4-FFF2-40B4-BE49-F238E27FC236}">
                <a16:creationId xmlns:a16="http://schemas.microsoft.com/office/drawing/2014/main" id="{FE42F683-8C19-4F1D-A95B-B857824F70E1}"/>
              </a:ext>
            </a:extLst>
          </p:cNvPr>
          <p:cNvSpPr>
            <a:spLocks noGrp="1"/>
          </p:cNvSpPr>
          <p:nvPr/>
        </p:nvSpPr>
        <p:spPr bwMode="auto">
          <a:xfrm>
            <a:off x="2227060" y="3720868"/>
            <a:ext cx="7632932" cy="135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Have a phone charged</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Create code words</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Unpair communication</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Protective Orders/NCOs</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Walk with a group</a:t>
            </a:r>
          </a:p>
          <a:p>
            <a:endParaRPr lang="en-US" sz="2000" dirty="0">
              <a:solidFill>
                <a:srgbClr val="002060"/>
              </a:solidFill>
              <a:cs typeface="Times New Roman" panose="02020603050405020304" pitchFamily="18" charset="0"/>
            </a:endParaRP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Change routine </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Think about exit routes</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Online presence</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Location drop-offs </a:t>
            </a:r>
          </a:p>
          <a:p>
            <a:pPr marL="285750" indent="-285750">
              <a:buFont typeface="Arial" panose="020B0604020202020204" pitchFamily="34" charset="0"/>
              <a:buChar char="•"/>
            </a:pPr>
            <a:r>
              <a:rPr lang="en-US" sz="2000" dirty="0">
                <a:solidFill>
                  <a:srgbClr val="002060"/>
                </a:solidFill>
                <a:cs typeface="Times New Roman" panose="02020603050405020304" pitchFamily="18" charset="0"/>
              </a:rPr>
              <a:t>Advocacy/Legal Aid</a:t>
            </a:r>
          </a:p>
          <a:p>
            <a:endParaRPr lang="en-US" sz="1600" dirty="0">
              <a:solidFill>
                <a:srgbClr val="002060"/>
              </a:solidFill>
            </a:endParaRPr>
          </a:p>
        </p:txBody>
      </p:sp>
    </p:spTree>
    <p:extLst>
      <p:ext uri="{BB962C8B-B14F-4D97-AF65-F5344CB8AC3E}">
        <p14:creationId xmlns:p14="http://schemas.microsoft.com/office/powerpoint/2010/main" val="2965610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yellow rectangle with yellow lines&#10;&#10;Description automatically generated">
            <a:extLst>
              <a:ext uri="{FF2B5EF4-FFF2-40B4-BE49-F238E27FC236}">
                <a16:creationId xmlns:a16="http://schemas.microsoft.com/office/drawing/2014/main" id="{CF94C59A-67DC-4A0A-AB00-79E73975ED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1E32454-B2AA-41E9-A87D-D0F07D9DE8BA}"/>
              </a:ext>
            </a:extLst>
          </p:cNvPr>
          <p:cNvSpPr>
            <a:spLocks noGrp="1"/>
          </p:cNvSpPr>
          <p:nvPr>
            <p:ph type="title"/>
          </p:nvPr>
        </p:nvSpPr>
        <p:spPr>
          <a:xfrm>
            <a:off x="-1" y="365125"/>
            <a:ext cx="12191999" cy="1325563"/>
          </a:xfrm>
        </p:spPr>
        <p:txBody>
          <a:bodyPr/>
          <a:lstStyle/>
          <a:p>
            <a:pPr algn="ctr"/>
            <a:r>
              <a:rPr lang="en-US" dirty="0">
                <a:solidFill>
                  <a:srgbClr val="002060"/>
                </a:solidFill>
                <a:latin typeface="+mn-lt"/>
              </a:rPr>
              <a:t>Bystander </a:t>
            </a:r>
            <a:r>
              <a:rPr lang="en-US" b="1" dirty="0">
                <a:solidFill>
                  <a:srgbClr val="002060"/>
                </a:solidFill>
                <a:latin typeface="+mn-lt"/>
              </a:rPr>
              <a:t>INTERVENTION</a:t>
            </a:r>
          </a:p>
        </p:txBody>
      </p:sp>
      <p:sp>
        <p:nvSpPr>
          <p:cNvPr id="3" name="Content Placeholder 2">
            <a:extLst>
              <a:ext uri="{FF2B5EF4-FFF2-40B4-BE49-F238E27FC236}">
                <a16:creationId xmlns:a16="http://schemas.microsoft.com/office/drawing/2014/main" id="{0C400E3C-701A-4B43-8443-6EF9306F2CCC}"/>
              </a:ext>
            </a:extLst>
          </p:cNvPr>
          <p:cNvSpPr>
            <a:spLocks noGrp="1"/>
          </p:cNvSpPr>
          <p:nvPr>
            <p:ph idx="1"/>
          </p:nvPr>
        </p:nvSpPr>
        <p:spPr/>
        <p:txBody>
          <a:bodyPr/>
          <a:lstStyle/>
          <a:p>
            <a:r>
              <a:rPr lang="en-US" dirty="0">
                <a:solidFill>
                  <a:srgbClr val="002060"/>
                </a:solidFill>
              </a:rPr>
              <a:t>DIRECT</a:t>
            </a:r>
          </a:p>
          <a:p>
            <a:pPr lvl="1"/>
            <a:r>
              <a:rPr lang="en-US" dirty="0">
                <a:solidFill>
                  <a:srgbClr val="002060"/>
                </a:solidFill>
              </a:rPr>
              <a:t>Tell Someone to STOP</a:t>
            </a:r>
          </a:p>
          <a:p>
            <a:r>
              <a:rPr lang="en-US" dirty="0">
                <a:solidFill>
                  <a:srgbClr val="002060"/>
                </a:solidFill>
              </a:rPr>
              <a:t>DELEGATE</a:t>
            </a:r>
          </a:p>
          <a:p>
            <a:pPr lvl="1"/>
            <a:r>
              <a:rPr lang="en-US" dirty="0">
                <a:solidFill>
                  <a:srgbClr val="002060"/>
                </a:solidFill>
              </a:rPr>
              <a:t>Seek HELP from friends or authority figures</a:t>
            </a:r>
          </a:p>
          <a:p>
            <a:pPr lvl="1"/>
            <a:r>
              <a:rPr lang="en-US" dirty="0">
                <a:solidFill>
                  <a:srgbClr val="002060"/>
                </a:solidFill>
              </a:rPr>
              <a:t>REC Employees can be delegates</a:t>
            </a:r>
          </a:p>
          <a:p>
            <a:r>
              <a:rPr lang="en-US" dirty="0">
                <a:solidFill>
                  <a:srgbClr val="002060"/>
                </a:solidFill>
              </a:rPr>
              <a:t>DISTRACT</a:t>
            </a:r>
          </a:p>
          <a:p>
            <a:pPr lvl="1"/>
            <a:r>
              <a:rPr lang="en-US" dirty="0">
                <a:solidFill>
                  <a:srgbClr val="002060"/>
                </a:solidFill>
              </a:rPr>
              <a:t>INTERRUPT the situation to SEPARATE and CHECK-IN without causing attention to the situation </a:t>
            </a:r>
          </a:p>
          <a:p>
            <a:r>
              <a:rPr lang="en-US" dirty="0">
                <a:solidFill>
                  <a:srgbClr val="002060"/>
                </a:solidFill>
              </a:rPr>
              <a:t>If there’s a Safety Issue…CALL 911</a:t>
            </a:r>
          </a:p>
        </p:txBody>
      </p:sp>
    </p:spTree>
    <p:extLst>
      <p:ext uri="{BB962C8B-B14F-4D97-AF65-F5344CB8AC3E}">
        <p14:creationId xmlns:p14="http://schemas.microsoft.com/office/powerpoint/2010/main" val="2487309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1F0E-A6DA-4A38-811E-ED17CD489A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830E8C-F010-493A-8083-BF3C6C7B4822}"/>
              </a:ext>
            </a:extLst>
          </p:cNvPr>
          <p:cNvSpPr>
            <a:spLocks noGrp="1"/>
          </p:cNvSpPr>
          <p:nvPr>
            <p:ph idx="1"/>
          </p:nvPr>
        </p:nvSpPr>
        <p:spPr/>
        <p:txBody>
          <a:bodyPr/>
          <a:lstStyle/>
          <a:p>
            <a:endParaRPr lang="en-US"/>
          </a:p>
        </p:txBody>
      </p:sp>
      <p:pic>
        <p:nvPicPr>
          <p:cNvPr id="4" name="Picture 3" descr="A blue and yellow rectangle with yellow lines&#10;&#10;Description automatically generated">
            <a:extLst>
              <a:ext uri="{FF2B5EF4-FFF2-40B4-BE49-F238E27FC236}">
                <a16:creationId xmlns:a16="http://schemas.microsoft.com/office/drawing/2014/main" id="{28A30609-21E0-42F5-B013-B7ADE08D8F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307B8DF8-9C90-4C6B-A703-8CE608B499EC}"/>
              </a:ext>
            </a:extLst>
          </p:cNvPr>
          <p:cNvSpPr txBox="1">
            <a:spLocks/>
          </p:cNvSpPr>
          <p:nvPr/>
        </p:nvSpPr>
        <p:spPr>
          <a:xfrm>
            <a:off x="-1" y="1356991"/>
            <a:ext cx="12192001" cy="10445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latin typeface="+mn-lt"/>
                <a:cs typeface="Times New Roman" panose="02020603050405020304" pitchFamily="18" charset="0"/>
              </a:rPr>
              <a:t>Creating a Culture of Respect</a:t>
            </a:r>
          </a:p>
        </p:txBody>
      </p:sp>
      <p:sp>
        <p:nvSpPr>
          <p:cNvPr id="6" name="TextBox 1">
            <a:extLst>
              <a:ext uri="{FF2B5EF4-FFF2-40B4-BE49-F238E27FC236}">
                <a16:creationId xmlns:a16="http://schemas.microsoft.com/office/drawing/2014/main" id="{D400B21D-1ECA-4B29-AAD4-2F2CD3B8EA6E}"/>
              </a:ext>
            </a:extLst>
          </p:cNvPr>
          <p:cNvSpPr txBox="1">
            <a:spLocks/>
          </p:cNvSpPr>
          <p:nvPr/>
        </p:nvSpPr>
        <p:spPr>
          <a:xfrm>
            <a:off x="1018578" y="3020843"/>
            <a:ext cx="10515600" cy="2480166"/>
          </a:xfrm>
          <a:prstGeom prst="rect">
            <a:avLst/>
          </a:prstGeom>
          <a:noFill/>
        </p:spPr>
        <p:txBody>
          <a:bodyPr vert="horz" wrap="square" lIns="91440" tIns="45720" rIns="91440" bIns="45720" rtlCol="0">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800" b="1">
                <a:solidFill>
                  <a:srgbClr val="002060"/>
                </a:solidFill>
                <a:cs typeface="Times New Roman" panose="02020603050405020304" pitchFamily="18" charset="0"/>
              </a:rPr>
              <a:t>Discuss</a:t>
            </a:r>
            <a:r>
              <a:rPr lang="en-US" sz="2800">
                <a:solidFill>
                  <a:srgbClr val="002060"/>
                </a:solidFill>
                <a:cs typeface="Times New Roman" panose="02020603050405020304" pitchFamily="18" charset="0"/>
              </a:rPr>
              <a:t> behavioral expectations for group members</a:t>
            </a:r>
          </a:p>
          <a:p>
            <a:pPr marL="342900" indent="-342900"/>
            <a:r>
              <a:rPr lang="en-US" sz="2800" b="1">
                <a:solidFill>
                  <a:srgbClr val="002060"/>
                </a:solidFill>
                <a:cs typeface="Times New Roman" panose="02020603050405020304" pitchFamily="18" charset="0"/>
              </a:rPr>
              <a:t>Model</a:t>
            </a:r>
            <a:r>
              <a:rPr lang="en-US" sz="2800">
                <a:solidFill>
                  <a:srgbClr val="002060"/>
                </a:solidFill>
                <a:cs typeface="Times New Roman" panose="02020603050405020304" pitchFamily="18" charset="0"/>
              </a:rPr>
              <a:t> behavioral expectations for group members</a:t>
            </a:r>
          </a:p>
          <a:p>
            <a:pPr marL="342900" indent="-342900"/>
            <a:r>
              <a:rPr lang="en-US" sz="2800" b="1">
                <a:solidFill>
                  <a:srgbClr val="002060"/>
                </a:solidFill>
                <a:cs typeface="Times New Roman" panose="02020603050405020304" pitchFamily="18" charset="0"/>
              </a:rPr>
              <a:t>Reinforce</a:t>
            </a:r>
            <a:r>
              <a:rPr lang="en-US" sz="2800">
                <a:solidFill>
                  <a:srgbClr val="002060"/>
                </a:solidFill>
                <a:cs typeface="Times New Roman" panose="02020603050405020304" pitchFamily="18" charset="0"/>
              </a:rPr>
              <a:t> behavioral expectations for group members</a:t>
            </a:r>
          </a:p>
          <a:p>
            <a:pPr marL="800100" lvl="1" indent="-342900"/>
            <a:r>
              <a:rPr lang="en-US" sz="2800">
                <a:solidFill>
                  <a:srgbClr val="002060"/>
                </a:solidFill>
                <a:cs typeface="Times New Roman" panose="02020603050405020304" pitchFamily="18" charset="0"/>
              </a:rPr>
              <a:t>May use bystander intervention</a:t>
            </a:r>
          </a:p>
          <a:p>
            <a:pPr marL="342900" indent="-342900"/>
            <a:r>
              <a:rPr lang="en-US" sz="2800" b="1">
                <a:solidFill>
                  <a:srgbClr val="002060"/>
                </a:solidFill>
                <a:cs typeface="Times New Roman" panose="02020603050405020304" pitchFamily="18" charset="0"/>
              </a:rPr>
              <a:t>Report</a:t>
            </a:r>
            <a:r>
              <a:rPr lang="en-US" sz="2800">
                <a:solidFill>
                  <a:srgbClr val="002060"/>
                </a:solidFill>
                <a:cs typeface="Times New Roman" panose="02020603050405020304" pitchFamily="18" charset="0"/>
              </a:rPr>
              <a:t> concerning behaviors</a:t>
            </a:r>
            <a:endParaRPr lang="en-US" sz="2800" dirty="0">
              <a:solidFill>
                <a:srgbClr val="002060"/>
              </a:solidFill>
              <a:cs typeface="Times New Roman" panose="02020603050405020304" pitchFamily="18" charset="0"/>
            </a:endParaRPr>
          </a:p>
        </p:txBody>
      </p:sp>
    </p:spTree>
    <p:extLst>
      <p:ext uri="{BB962C8B-B14F-4D97-AF65-F5344CB8AC3E}">
        <p14:creationId xmlns:p14="http://schemas.microsoft.com/office/powerpoint/2010/main" val="3822511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ue and yellow rectangle with yellow lines&#10;&#10;Description automatically generated">
            <a:extLst>
              <a:ext uri="{FF2B5EF4-FFF2-40B4-BE49-F238E27FC236}">
                <a16:creationId xmlns:a16="http://schemas.microsoft.com/office/drawing/2014/main" id="{F9C9B8B8-D864-4F49-97F8-9F8A49BCA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C2F844A5-F198-4C6F-9898-ADF9D1EF91F9}"/>
              </a:ext>
            </a:extLst>
          </p:cNvPr>
          <p:cNvSpPr>
            <a:spLocks noGrp="1"/>
          </p:cNvSpPr>
          <p:nvPr/>
        </p:nvSpPr>
        <p:spPr>
          <a:xfrm>
            <a:off x="3373434" y="729057"/>
            <a:ext cx="7361974" cy="10445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2060"/>
                </a:solidFill>
                <a:latin typeface="+mn-lt"/>
              </a:rPr>
              <a:t>Pregnancy / Parenting</a:t>
            </a:r>
          </a:p>
        </p:txBody>
      </p:sp>
      <p:sp>
        <p:nvSpPr>
          <p:cNvPr id="8" name="Content Placeholder 2">
            <a:extLst>
              <a:ext uri="{FF2B5EF4-FFF2-40B4-BE49-F238E27FC236}">
                <a16:creationId xmlns:a16="http://schemas.microsoft.com/office/drawing/2014/main" id="{C15CD6C9-084E-4648-8AD5-F57A44FD8CE5}"/>
              </a:ext>
            </a:extLst>
          </p:cNvPr>
          <p:cNvSpPr txBox="1">
            <a:spLocks/>
          </p:cNvSpPr>
          <p:nvPr/>
        </p:nvSpPr>
        <p:spPr>
          <a:xfrm>
            <a:off x="2351982" y="4372486"/>
            <a:ext cx="3010056" cy="3826075"/>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002060"/>
                </a:solidFill>
              </a:rPr>
              <a:t>Tasha Clark</a:t>
            </a:r>
          </a:p>
          <a:p>
            <a:pPr algn="ctr"/>
            <a:r>
              <a:rPr lang="en-US" dirty="0">
                <a:solidFill>
                  <a:srgbClr val="002060"/>
                </a:solidFill>
              </a:rPr>
              <a:t>Office of Compliance </a:t>
            </a:r>
          </a:p>
          <a:p>
            <a:pPr algn="ctr"/>
            <a:r>
              <a:rPr lang="en-US" dirty="0">
                <a:solidFill>
                  <a:srgbClr val="002060"/>
                </a:solidFill>
              </a:rPr>
              <a:t>Lewis Hall, Suite 130</a:t>
            </a:r>
          </a:p>
          <a:p>
            <a:pPr algn="ctr"/>
            <a:r>
              <a:rPr lang="en-US" dirty="0">
                <a:solidFill>
                  <a:srgbClr val="002060"/>
                </a:solidFill>
              </a:rPr>
              <a:t>361-593-4758</a:t>
            </a:r>
          </a:p>
          <a:p>
            <a:pPr algn="ctr"/>
            <a:r>
              <a:rPr lang="en-US" dirty="0">
                <a:solidFill>
                  <a:srgbClr val="002060"/>
                </a:solidFill>
                <a:hlinkClick r:id="rId3"/>
              </a:rPr>
              <a:t>TitleIX@tamuk.edu</a:t>
            </a:r>
            <a:endParaRPr lang="en-US" dirty="0">
              <a:solidFill>
                <a:srgbClr val="002060"/>
              </a:solidFill>
            </a:endParaRPr>
          </a:p>
          <a:p>
            <a:pPr algn="ctr"/>
            <a:r>
              <a:rPr lang="en-US" dirty="0">
                <a:solidFill>
                  <a:srgbClr val="002060"/>
                </a:solidFill>
                <a:hlinkClick r:id="rId4"/>
              </a:rPr>
              <a:t>Tasha.Clark@tamuk.edu</a:t>
            </a:r>
            <a:r>
              <a:rPr lang="en-US" dirty="0">
                <a:solidFill>
                  <a:srgbClr val="002060"/>
                </a:solidFill>
              </a:rPr>
              <a:t> </a:t>
            </a:r>
          </a:p>
        </p:txBody>
      </p:sp>
      <p:sp>
        <p:nvSpPr>
          <p:cNvPr id="9" name="Content Placeholder 2">
            <a:extLst>
              <a:ext uri="{FF2B5EF4-FFF2-40B4-BE49-F238E27FC236}">
                <a16:creationId xmlns:a16="http://schemas.microsoft.com/office/drawing/2014/main" id="{09255B7C-1D69-4B01-B45B-B222E68F5352}"/>
              </a:ext>
            </a:extLst>
          </p:cNvPr>
          <p:cNvSpPr txBox="1">
            <a:spLocks/>
          </p:cNvSpPr>
          <p:nvPr/>
        </p:nvSpPr>
        <p:spPr>
          <a:xfrm>
            <a:off x="5505506" y="4372486"/>
            <a:ext cx="5218994" cy="3826075"/>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002060"/>
                </a:solidFill>
              </a:rPr>
              <a:t>Jo Elda Alaniz</a:t>
            </a:r>
          </a:p>
          <a:p>
            <a:pPr algn="ctr"/>
            <a:r>
              <a:rPr lang="en-US" dirty="0">
                <a:solidFill>
                  <a:srgbClr val="002060"/>
                </a:solidFill>
              </a:rPr>
              <a:t>Student Health and Wellness</a:t>
            </a:r>
          </a:p>
          <a:p>
            <a:pPr algn="ctr"/>
            <a:r>
              <a:rPr lang="en-US" dirty="0">
                <a:solidFill>
                  <a:srgbClr val="002060"/>
                </a:solidFill>
              </a:rPr>
              <a:t>1210 N. Retama St.</a:t>
            </a:r>
          </a:p>
          <a:p>
            <a:pPr algn="ctr"/>
            <a:r>
              <a:rPr lang="en-US" dirty="0">
                <a:solidFill>
                  <a:srgbClr val="002060"/>
                </a:solidFill>
              </a:rPr>
              <a:t>361-593-2382</a:t>
            </a:r>
          </a:p>
          <a:p>
            <a:pPr algn="ctr"/>
            <a:r>
              <a:rPr lang="en-US" dirty="0">
                <a:solidFill>
                  <a:srgbClr val="002060"/>
                </a:solidFill>
                <a:hlinkClick r:id="rId5"/>
              </a:rPr>
              <a:t>Jo.Alaniz@tamuk.edu</a:t>
            </a:r>
            <a:r>
              <a:rPr lang="en-US" dirty="0">
                <a:solidFill>
                  <a:srgbClr val="002060"/>
                </a:solidFill>
              </a:rPr>
              <a:t> </a:t>
            </a:r>
          </a:p>
        </p:txBody>
      </p:sp>
      <p:sp>
        <p:nvSpPr>
          <p:cNvPr id="10" name="Title 1">
            <a:extLst>
              <a:ext uri="{FF2B5EF4-FFF2-40B4-BE49-F238E27FC236}">
                <a16:creationId xmlns:a16="http://schemas.microsoft.com/office/drawing/2014/main" id="{9B0ACDE1-61F3-4701-A153-7E74D8EA9F95}"/>
              </a:ext>
            </a:extLst>
          </p:cNvPr>
          <p:cNvSpPr>
            <a:spLocks noGrp="1"/>
          </p:cNvSpPr>
          <p:nvPr/>
        </p:nvSpPr>
        <p:spPr>
          <a:xfrm>
            <a:off x="6979013" y="3698477"/>
            <a:ext cx="3179268"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u="sng" dirty="0">
                <a:solidFill>
                  <a:srgbClr val="002060"/>
                </a:solidFill>
                <a:latin typeface="+mn-lt"/>
              </a:rPr>
              <a:t>Parenting Contact</a:t>
            </a:r>
          </a:p>
        </p:txBody>
      </p:sp>
      <p:sp>
        <p:nvSpPr>
          <p:cNvPr id="11" name="Title 1">
            <a:extLst>
              <a:ext uri="{FF2B5EF4-FFF2-40B4-BE49-F238E27FC236}">
                <a16:creationId xmlns:a16="http://schemas.microsoft.com/office/drawing/2014/main" id="{D1C3807B-0191-4AA5-8D60-E37B2103721D}"/>
              </a:ext>
            </a:extLst>
          </p:cNvPr>
          <p:cNvSpPr>
            <a:spLocks noGrp="1"/>
          </p:cNvSpPr>
          <p:nvPr/>
        </p:nvSpPr>
        <p:spPr>
          <a:xfrm>
            <a:off x="2737775" y="3698478"/>
            <a:ext cx="3474427" cy="1044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u="sng" dirty="0">
                <a:solidFill>
                  <a:srgbClr val="002060"/>
                </a:solidFill>
                <a:latin typeface="+mn-lt"/>
              </a:rPr>
              <a:t>Pregnancy Contact</a:t>
            </a:r>
          </a:p>
        </p:txBody>
      </p:sp>
      <p:sp>
        <p:nvSpPr>
          <p:cNvPr id="12" name="Content Placeholder 2">
            <a:extLst>
              <a:ext uri="{FF2B5EF4-FFF2-40B4-BE49-F238E27FC236}">
                <a16:creationId xmlns:a16="http://schemas.microsoft.com/office/drawing/2014/main" id="{410F7BF0-391B-4DB9-8FDD-25B0C0ED96DE}"/>
              </a:ext>
            </a:extLst>
          </p:cNvPr>
          <p:cNvSpPr>
            <a:spLocks noGrp="1"/>
          </p:cNvSpPr>
          <p:nvPr/>
        </p:nvSpPr>
        <p:spPr>
          <a:xfrm>
            <a:off x="431698" y="2263476"/>
            <a:ext cx="11561009" cy="14092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rgbClr val="002060"/>
                </a:solidFill>
              </a:rPr>
              <a:t>Students can be directed to offices below. Assistance may include:</a:t>
            </a:r>
          </a:p>
          <a:p>
            <a:pPr marL="457200" indent="-457200">
              <a:buAutoNum type="arabicPeriod"/>
            </a:pPr>
            <a:r>
              <a:rPr lang="en-US" sz="2200" dirty="0">
                <a:solidFill>
                  <a:srgbClr val="002060"/>
                </a:solidFill>
              </a:rPr>
              <a:t>Alternative Arrangements for Medically Necessary Absences/Accommodations </a:t>
            </a:r>
          </a:p>
          <a:p>
            <a:pPr marL="457200" indent="-457200">
              <a:buAutoNum type="arabicPeriod"/>
            </a:pPr>
            <a:r>
              <a:rPr lang="en-US" sz="2200" dirty="0">
                <a:solidFill>
                  <a:srgbClr val="002060"/>
                </a:solidFill>
              </a:rPr>
              <a:t>Temporary Leave</a:t>
            </a:r>
          </a:p>
          <a:p>
            <a:pPr marL="457200" indent="-457200">
              <a:buAutoNum type="arabicPeriod"/>
            </a:pPr>
            <a:r>
              <a:rPr lang="en-US" sz="2200" dirty="0">
                <a:solidFill>
                  <a:srgbClr val="002060"/>
                </a:solidFill>
              </a:rPr>
              <a:t>Cannot be Told They Can’t Participate </a:t>
            </a:r>
          </a:p>
        </p:txBody>
      </p:sp>
    </p:spTree>
    <p:extLst>
      <p:ext uri="{BB962C8B-B14F-4D97-AF65-F5344CB8AC3E}">
        <p14:creationId xmlns:p14="http://schemas.microsoft.com/office/powerpoint/2010/main" val="2198046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and yellow rectangle with yellow lines&#10;&#10;Description automatically generated">
            <a:extLst>
              <a:ext uri="{FF2B5EF4-FFF2-40B4-BE49-F238E27FC236}">
                <a16:creationId xmlns:a16="http://schemas.microsoft.com/office/drawing/2014/main" id="{63F6FEC3-4F1D-4F15-8BCF-91BED095D8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5" name="Title 1">
            <a:extLst>
              <a:ext uri="{FF2B5EF4-FFF2-40B4-BE49-F238E27FC236}">
                <a16:creationId xmlns:a16="http://schemas.microsoft.com/office/drawing/2014/main" id="{3CC7DE5E-65EB-468D-A823-441F3AB63ECD}"/>
              </a:ext>
            </a:extLst>
          </p:cNvPr>
          <p:cNvSpPr>
            <a:spLocks noGrp="1"/>
          </p:cNvSpPr>
          <p:nvPr/>
        </p:nvSpPr>
        <p:spPr>
          <a:xfrm>
            <a:off x="4545624" y="2818789"/>
            <a:ext cx="4440115" cy="10445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2060"/>
                </a:solidFill>
                <a:latin typeface="+mn-lt"/>
              </a:rPr>
              <a:t>Questions?</a:t>
            </a:r>
          </a:p>
        </p:txBody>
      </p:sp>
      <p:pic>
        <p:nvPicPr>
          <p:cNvPr id="4" name="Picture 3">
            <a:extLst>
              <a:ext uri="{FF2B5EF4-FFF2-40B4-BE49-F238E27FC236}">
                <a16:creationId xmlns:a16="http://schemas.microsoft.com/office/drawing/2014/main" id="{5E84D0C5-6B16-4C17-992C-3CF7195C4EFD}"/>
              </a:ext>
            </a:extLst>
          </p:cNvPr>
          <p:cNvPicPr>
            <a:picLocks noChangeAspect="1"/>
          </p:cNvPicPr>
          <p:nvPr/>
        </p:nvPicPr>
        <p:blipFill>
          <a:blip r:embed="rId3"/>
          <a:stretch>
            <a:fillRect/>
          </a:stretch>
        </p:blipFill>
        <p:spPr>
          <a:xfrm>
            <a:off x="560219" y="1708859"/>
            <a:ext cx="3440282" cy="3440282"/>
          </a:xfrm>
          <a:prstGeom prst="rect">
            <a:avLst/>
          </a:prstGeom>
        </p:spPr>
      </p:pic>
      <p:pic>
        <p:nvPicPr>
          <p:cNvPr id="7" name="Picture 6">
            <a:extLst>
              <a:ext uri="{FF2B5EF4-FFF2-40B4-BE49-F238E27FC236}">
                <a16:creationId xmlns:a16="http://schemas.microsoft.com/office/drawing/2014/main" id="{F7200F7E-7DFF-4A64-BED5-0A1FEB7918BB}"/>
              </a:ext>
            </a:extLst>
          </p:cNvPr>
          <p:cNvPicPr>
            <a:picLocks noChangeAspect="1"/>
          </p:cNvPicPr>
          <p:nvPr/>
        </p:nvPicPr>
        <p:blipFill>
          <a:blip r:embed="rId4"/>
          <a:stretch>
            <a:fillRect/>
          </a:stretch>
        </p:blipFill>
        <p:spPr>
          <a:xfrm>
            <a:off x="7849466" y="1708859"/>
            <a:ext cx="3581400" cy="3581400"/>
          </a:xfrm>
          <a:prstGeom prst="rect">
            <a:avLst/>
          </a:prstGeom>
        </p:spPr>
      </p:pic>
    </p:spTree>
    <p:extLst>
      <p:ext uri="{BB962C8B-B14F-4D97-AF65-F5344CB8AC3E}">
        <p14:creationId xmlns:p14="http://schemas.microsoft.com/office/powerpoint/2010/main" val="3477778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8.0.6804"/>
  <p:tag name="SLIDO_PRESENTATION_ID" val="458597ce-8eac-4ca5-b5b5-f2077ec51fc0"/>
  <p:tag name="SLIDO_EVENT_UUID" val="1cce055e-c7fa-45ff-af65-00b804b62922"/>
  <p:tag name="SLIDO_EVENT_SECTION_UUID" val="28c9e388-2c61-4062-a79b-38821664ff0b"/>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DA8671AAD0E94998305C84CB746FAF" ma:contentTypeVersion="17" ma:contentTypeDescription="Create a new document." ma:contentTypeScope="" ma:versionID="d8ab4c315ca9681b8383713047562f23">
  <xsd:schema xmlns:xsd="http://www.w3.org/2001/XMLSchema" xmlns:xs="http://www.w3.org/2001/XMLSchema" xmlns:p="http://schemas.microsoft.com/office/2006/metadata/properties" xmlns:ns2="db401353-8142-4b8a-8a5a-a87033e5cede" xmlns:ns3="257a9eb0-d0d5-45a0-b1cf-d2b9379aabcc" targetNamespace="http://schemas.microsoft.com/office/2006/metadata/properties" ma:root="true" ma:fieldsID="d49f7e1483193b17729d4664e532b2fe" ns2:_="" ns3:_="">
    <xsd:import namespace="db401353-8142-4b8a-8a5a-a87033e5cede"/>
    <xsd:import namespace="257a9eb0-d0d5-45a0-b1cf-d2b9379aabc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401353-8142-4b8a-8a5a-a87033e5ce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a84e66a-b089-445a-9b40-b1a20188729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7a9eb0-d0d5-45a0-b1cf-d2b9379aabc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b401353-8142-4b8a-8a5a-a87033e5ced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10D118-2D49-4BD6-ABDD-D4DEFC272DE1}"/>
</file>

<file path=customXml/itemProps2.xml><?xml version="1.0" encoding="utf-8"?>
<ds:datastoreItem xmlns:ds="http://schemas.openxmlformats.org/officeDocument/2006/customXml" ds:itemID="{BF2D35A7-8DB1-4BB8-A539-EF5247D2A235}"/>
</file>

<file path=customXml/itemProps3.xml><?xml version="1.0" encoding="utf-8"?>
<ds:datastoreItem xmlns:ds="http://schemas.openxmlformats.org/officeDocument/2006/customXml" ds:itemID="{6678E536-C1B8-4696-8A2C-90259C50D17E}"/>
</file>

<file path=docProps/app.xml><?xml version="1.0" encoding="utf-8"?>
<Properties xmlns="http://schemas.openxmlformats.org/officeDocument/2006/extended-properties" xmlns:vt="http://schemas.openxmlformats.org/officeDocument/2006/docPropsVTypes">
  <TotalTime>827</TotalTime>
  <Words>1562</Words>
  <Application>Microsoft Office PowerPoint</Application>
  <PresentationFormat>Widescreen</PresentationFormat>
  <Paragraphs>344</Paragraphs>
  <Slides>28</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Where can you go to REPORT concerns?</vt:lpstr>
      <vt:lpstr>RESOURCES</vt:lpstr>
      <vt:lpstr>Complaint PROCEDURES</vt:lpstr>
      <vt:lpstr>Student Sanctions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Planning</vt:lpstr>
      <vt:lpstr>Bystander INTERVENTION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Tasha Ann Clark</dc:creator>
  <cp:lastModifiedBy>Tasha Ann Clark</cp:lastModifiedBy>
  <cp:revision>38</cp:revision>
  <dcterms:created xsi:type="dcterms:W3CDTF">2025-08-07T13:57:03Z</dcterms:created>
  <dcterms:modified xsi:type="dcterms:W3CDTF">2025-09-15T14:51:26Z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0x010100CFDA8671AAD0E94998305C84CB746FAF</vt:lpwstr>
  </property>
</Properties>
</file>